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89" r:id="rId4"/>
    <p:sldId id="257" r:id="rId5"/>
    <p:sldId id="288" r:id="rId6"/>
    <p:sldId id="285" r:id="rId7"/>
    <p:sldId id="259" r:id="rId8"/>
    <p:sldId id="291" r:id="rId9"/>
    <p:sldId id="290" r:id="rId10"/>
    <p:sldId id="286" r:id="rId11"/>
    <p:sldId id="260" r:id="rId12"/>
    <p:sldId id="261" r:id="rId13"/>
    <p:sldId id="262" r:id="rId14"/>
    <p:sldId id="263" r:id="rId15"/>
    <p:sldId id="264" r:id="rId16"/>
    <p:sldId id="265" r:id="rId17"/>
    <p:sldId id="266" r:id="rId18"/>
    <p:sldId id="267" r:id="rId19"/>
    <p:sldId id="268" r:id="rId20"/>
    <p:sldId id="269" r:id="rId21"/>
    <p:sldId id="292" r:id="rId22"/>
    <p:sldId id="270" r:id="rId23"/>
    <p:sldId id="271" r:id="rId24"/>
    <p:sldId id="272" r:id="rId25"/>
    <p:sldId id="273" r:id="rId26"/>
    <p:sldId id="274" r:id="rId27"/>
    <p:sldId id="275" r:id="rId28"/>
    <p:sldId id="276" r:id="rId29"/>
    <p:sldId id="294" r:id="rId30"/>
    <p:sldId id="295" r:id="rId31"/>
    <p:sldId id="296" r:id="rId32"/>
    <p:sldId id="293" r:id="rId33"/>
    <p:sldId id="277" r:id="rId34"/>
    <p:sldId id="279" r:id="rId35"/>
    <p:sldId id="280" r:id="rId36"/>
    <p:sldId id="281" r:id="rId37"/>
    <p:sldId id="282" r:id="rId38"/>
    <p:sldId id="283" r:id="rId39"/>
    <p:sldId id="287" r:id="rId40"/>
    <p:sldId id="284" r:id="rId41"/>
  </p:sldIdLst>
  <p:sldSz cx="9144000" cy="5143500" type="screen16x9"/>
  <p:notesSz cx="6858000" cy="9144000"/>
  <p:embeddedFontLst>
    <p:embeddedFont>
      <p:font typeface="Amatic SC" pitchFamily="2" charset="-79"/>
      <p:regular r:id="rId43"/>
      <p:bold r:id="rId44"/>
    </p:embeddedFont>
    <p:embeddedFont>
      <p:font typeface="Angsana New" panose="02020603050405020304" pitchFamily="18" charset="-34"/>
      <p:regular r:id="rId45"/>
      <p:bold r:id="rId46"/>
      <p:italic r:id="rId47"/>
      <p:boldItalic r:id="rId48"/>
    </p:embeddedFont>
    <p:embeddedFont>
      <p:font typeface="Georgia" panose="02040502050405020303" pitchFamily="18" charset="0"/>
      <p:regular r:id="rId49"/>
      <p:bold r:id="rId50"/>
      <p:italic r:id="rId51"/>
      <p:boldItalic r:id="rId52"/>
    </p:embeddedFont>
    <p:embeddedFont>
      <p:font typeface="Lato" panose="020F0502020204030203" pitchFamily="3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Source Code Pro" panose="020B0509030403020204" pitchFamily="49"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7CE1"/>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2"/>
    <p:restoredTop sz="94156"/>
  </p:normalViewPr>
  <p:slideViewPr>
    <p:cSldViewPr snapToGrid="0">
      <p:cViewPr varScale="1">
        <p:scale>
          <a:sx n="97" d="100"/>
          <a:sy n="97" d="100"/>
        </p:scale>
        <p:origin x="1232"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82e1fcc26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82e1fcc26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82e1fcc26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82e1fcc2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82e1fcc2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82e1fcc2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82e1fcc26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82e1fcc26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82e1fcc26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82e1fcc2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82e1fcc26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82e1fcc26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82e1fcc26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582e1fcc26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82e1fcc26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82e1fcc26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82e1fcc26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82e1fcc26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2e1fcc26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2e1fcc26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82e1fcc26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82e1fcc2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82e1fcc26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82e1fcc26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82e1fcc26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82e1fcc26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2e1fcc26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82e1fcc26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82e1fcc26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82e1fcc26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82e1fcc2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82e1fcc2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2e1fcc2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2e1fcc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2e1fcc2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2e1fcc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499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2e1fcc2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2e1fcc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51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2e1fcc2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2e1fcc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62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82e1fcc26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82e1fcc26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99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82e1fcc26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82e1fcc2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23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82e1fcc26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82e1fcc2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82e1fcc2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82e1fcc2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82e1fcc2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82e1fcc2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82e1fcc26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82e1fcc2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82e1fcc26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82e1fcc26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82e1fcc26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82e1fcc2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82e1fcc26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82e1fcc26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82e1fcc26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82e1fcc2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82e1fcc26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82e1fcc2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38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82e1fcc2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82e1fcc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82e1fcc2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82e1fcc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96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82e1fcc2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82e1fcc2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14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82e1fcc26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82e1fcc2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r.video.search.yahoo.com/search/video?fr=mcafee&amp;ei=UTF-8&amp;p=a+evolu%C3%A7%C3%A3o+da+tipografia&amp;type=E211BR105G0#action=view&amp;id=9&amp;vid=106b6a743c04591a287677ee66a6fc00" TargetMode="External"/><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cdn-images-1.medium.com/max/1600/1*-ZKoNlYFNCZvQIjcpEztxQ.gi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olor.adobe.co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www.pictaculous.com" TargetMode="External"/><Relationship Id="rId5" Type="http://schemas.openxmlformats.org/officeDocument/2006/relationships/hyperlink" Target="https://colourco.de" TargetMode="External"/><Relationship Id="rId4" Type="http://schemas.openxmlformats.org/officeDocument/2006/relationships/hyperlink" Target="https://www.webcolors.com.br"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material.io/tools/icons/?style=sharp"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https://icons8.com.br" TargetMode="External"/><Relationship Id="rId5" Type="http://schemas.openxmlformats.org/officeDocument/2006/relationships/hyperlink" Target="https://linearicons.com" TargetMode="External"/><Relationship Id="rId4" Type="http://schemas.openxmlformats.org/officeDocument/2006/relationships/hyperlink" Target="https://www.flaticon.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br.video.search.yahoo.com/search/video?fr=mcafee&amp;ei=UTF-8&amp;p=a+evolu%C3%A7%C3%A3o+da+tipografia&amp;type=E211BR105G0#id=1&amp;vid=5fcb90553c2d81d938d67910296ad40c&amp;action=click"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3.xm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dirty="0"/>
              <a:t>UI Design</a:t>
            </a:r>
            <a:endParaRPr dirty="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t>Um pouco sobre design de interface</a:t>
            </a: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133E3-7418-294A-A1A3-04AC21B8950D}"/>
              </a:ext>
            </a:extLst>
          </p:cNvPr>
          <p:cNvSpPr>
            <a:spLocks noGrp="1"/>
          </p:cNvSpPr>
          <p:nvPr>
            <p:ph type="title"/>
          </p:nvPr>
        </p:nvSpPr>
        <p:spPr/>
        <p:txBody>
          <a:bodyPr/>
          <a:lstStyle/>
          <a:p>
            <a:r>
              <a:rPr lang="pt-BR" dirty="0"/>
              <a:t>Caixa baixa </a:t>
            </a:r>
            <a:br>
              <a:rPr lang="pt-BR" dirty="0"/>
            </a:br>
            <a:r>
              <a:rPr lang="pt-BR" dirty="0"/>
              <a:t>ou</a:t>
            </a:r>
            <a:br>
              <a:rPr lang="pt-BR" dirty="0"/>
            </a:br>
            <a:r>
              <a:rPr lang="pt-BR" dirty="0"/>
              <a:t>caixa alta?</a:t>
            </a:r>
          </a:p>
        </p:txBody>
      </p:sp>
    </p:spTree>
    <p:extLst>
      <p:ext uri="{BB962C8B-B14F-4D97-AF65-F5344CB8AC3E}">
        <p14:creationId xmlns:p14="http://schemas.microsoft.com/office/powerpoint/2010/main" val="120761384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Tipografia</a:t>
            </a:r>
            <a:endParaRPr/>
          </a:p>
        </p:txBody>
      </p:sp>
      <p:sp>
        <p:nvSpPr>
          <p:cNvPr id="80" name="Google Shape;80;p17"/>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2. Blocos de parágrafo</a:t>
            </a:r>
            <a:endParaRPr b="1"/>
          </a:p>
          <a:p>
            <a:pPr marL="0" lvl="0" indent="0" algn="l" rtl="0">
              <a:spcBef>
                <a:spcPts val="1600"/>
              </a:spcBef>
              <a:spcAft>
                <a:spcPts val="0"/>
              </a:spcAft>
              <a:buNone/>
            </a:pPr>
            <a:r>
              <a:rPr lang="pt-BR"/>
              <a:t>Comprimento da linha é a distância entre as margens laterais de um bloco de texto. As linhas excessivamente longas (acima de 100 caracteres) são um problema muito comum. Linhas mais curtas farão uma grande diferença na legibilidade e profissionalismo de seu layout.</a:t>
            </a:r>
            <a:endParaRPr/>
          </a:p>
          <a:p>
            <a:pPr marL="0" lvl="0" indent="0" algn="l" rtl="0">
              <a:spcBef>
                <a:spcPts val="1600"/>
              </a:spcBef>
              <a:spcAft>
                <a:spcPts val="1600"/>
              </a:spcAft>
              <a:buNone/>
            </a:pPr>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731700" y="802500"/>
            <a:ext cx="7747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2250" b="0" i="1">
                <a:solidFill>
                  <a:srgbClr val="000000"/>
                </a:solidFill>
                <a:highlight>
                  <a:srgbClr val="FFFFFF"/>
                </a:highlight>
                <a:latin typeface="Georgia"/>
                <a:ea typeface="Georgia"/>
                <a:cs typeface="Georgia"/>
                <a:sym typeface="Georgia"/>
              </a:rPr>
              <a:t>“A linha de 66 caracteres é considerada como ideal.” — Robert Bringhurst</a:t>
            </a:r>
            <a:endParaRPr sz="2250" b="0" i="1">
              <a:solidFill>
                <a:srgbClr val="000000"/>
              </a:solidFill>
              <a:highlight>
                <a:srgbClr val="FFFFFF"/>
              </a:highlight>
              <a:latin typeface="Georgia"/>
              <a:ea typeface="Georgia"/>
              <a:cs typeface="Georgia"/>
              <a:sym typeface="Georgia"/>
            </a:endParaRPr>
          </a:p>
          <a:p>
            <a:pPr marL="0" lvl="0" indent="0" algn="ctr" rtl="0">
              <a:spcBef>
                <a:spcPts val="0"/>
              </a:spcBef>
              <a:spcAft>
                <a:spcPts val="0"/>
              </a:spcAft>
              <a:buNone/>
            </a:pPr>
            <a:endParaRPr sz="2250" b="0" i="1">
              <a:solidFill>
                <a:srgbClr val="000000"/>
              </a:solidFill>
              <a:highlight>
                <a:srgbClr val="FFFFFF"/>
              </a:highlight>
              <a:latin typeface="Georgia"/>
              <a:ea typeface="Georgia"/>
              <a:cs typeface="Georgia"/>
              <a:sym typeface="Georgia"/>
            </a:endParaRPr>
          </a:p>
          <a:p>
            <a:pPr marL="0" lvl="0" indent="0" algn="ctr" rtl="0">
              <a:spcBef>
                <a:spcPts val="0"/>
              </a:spcBef>
              <a:spcAft>
                <a:spcPts val="0"/>
              </a:spcAft>
              <a:buNone/>
            </a:pPr>
            <a:r>
              <a:rPr lang="pt-BR" sz="1600" b="0">
                <a:solidFill>
                  <a:srgbClr val="000000"/>
                </a:solidFill>
                <a:highlight>
                  <a:srgbClr val="FFFFFF"/>
                </a:highlight>
                <a:latin typeface="Georgia"/>
                <a:ea typeface="Georgia"/>
                <a:cs typeface="Georgia"/>
                <a:sym typeface="Georgia"/>
              </a:rPr>
              <a:t>Procure usar um comprimento médio de linha de 45–75 caracteres, </a:t>
            </a:r>
            <a:endParaRPr sz="1600" b="0">
              <a:solidFill>
                <a:srgbClr val="000000"/>
              </a:solidFill>
              <a:highlight>
                <a:srgbClr val="FFFFFF"/>
              </a:highlight>
              <a:latin typeface="Georgia"/>
              <a:ea typeface="Georgia"/>
              <a:cs typeface="Georgia"/>
              <a:sym typeface="Georgia"/>
            </a:endParaRPr>
          </a:p>
          <a:p>
            <a:pPr marL="0" lvl="0" indent="0" algn="ctr" rtl="0">
              <a:spcBef>
                <a:spcPts val="0"/>
              </a:spcBef>
              <a:spcAft>
                <a:spcPts val="0"/>
              </a:spcAft>
              <a:buNone/>
            </a:pPr>
            <a:r>
              <a:rPr lang="pt-BR" sz="1600" b="0">
                <a:solidFill>
                  <a:srgbClr val="000000"/>
                </a:solidFill>
                <a:highlight>
                  <a:srgbClr val="FFFFFF"/>
                </a:highlight>
                <a:latin typeface="Georgia"/>
                <a:ea typeface="Georgia"/>
                <a:cs typeface="Georgia"/>
                <a:sym typeface="Georgia"/>
              </a:rPr>
              <a:t>incluindo espaços e pontuação.</a:t>
            </a:r>
            <a:endParaRPr sz="2250" b="0" i="1">
              <a:solidFill>
                <a:srgbClr val="000000"/>
              </a:solidFill>
              <a:highlight>
                <a:srgbClr val="FFFFFF"/>
              </a:highlight>
              <a:latin typeface="Georgia"/>
              <a:ea typeface="Georgia"/>
              <a:cs typeface="Georgia"/>
              <a:sym typeface="Georgia"/>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Tipografia</a:t>
            </a:r>
            <a:endParaRPr/>
          </a:p>
        </p:txBody>
      </p:sp>
      <p:sp>
        <p:nvSpPr>
          <p:cNvPr id="91" name="Google Shape;91;p19"/>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3. Alinhamento</a:t>
            </a:r>
            <a:endParaRPr/>
          </a:p>
          <a:p>
            <a:pPr marL="0" lvl="0" indent="0" algn="l" rtl="0">
              <a:spcBef>
                <a:spcPts val="1600"/>
              </a:spcBef>
              <a:spcAft>
                <a:spcPts val="0"/>
              </a:spcAft>
              <a:buNone/>
            </a:pPr>
            <a:r>
              <a:rPr lang="pt-BR"/>
              <a:t>Escolha um estilo de alinhamento que se adapte à estrutura de seu layout e a personalidade dos elementos individuais do conteúdo. Cada modo de alinhamento tem suas vantagens e desvantagens.</a:t>
            </a: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Tipografia</a:t>
            </a:r>
            <a:endParaRPr dirty="0"/>
          </a:p>
        </p:txBody>
      </p:sp>
      <p:sp>
        <p:nvSpPr>
          <p:cNvPr id="97" name="Google Shape;97;p20"/>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BR" sz="1200" dirty="0"/>
              <a:t>A tipografia </a:t>
            </a:r>
            <a:r>
              <a:rPr lang="pt-BR" sz="1200" b="1" dirty="0"/>
              <a:t>centralizada</a:t>
            </a:r>
            <a:r>
              <a:rPr lang="pt-BR" sz="1200" dirty="0"/>
              <a:t> é elegante e atraente, mas pode ser difícil de alinhar o texto com outros elementos. No entanto, funciona </a:t>
            </a:r>
            <a:r>
              <a:rPr lang="pt-BR" sz="1200" dirty="0" err="1"/>
              <a:t>super</a:t>
            </a:r>
            <a:r>
              <a:rPr lang="pt-BR" sz="1200" dirty="0"/>
              <a:t> bem dentro de espaços delimitados, como por exemplo: botões e barras de menu.</a:t>
            </a:r>
            <a:endParaRPr sz="1200" dirty="0"/>
          </a:p>
          <a:p>
            <a:pPr marL="0" lvl="0" indent="0" rtl="0">
              <a:spcBef>
                <a:spcPts val="1600"/>
              </a:spcBef>
              <a:spcAft>
                <a:spcPts val="0"/>
              </a:spcAft>
              <a:buNone/>
            </a:pPr>
            <a:r>
              <a:rPr lang="pt-BR" sz="1200" dirty="0"/>
              <a:t>O texto </a:t>
            </a:r>
            <a:r>
              <a:rPr lang="pt-BR" sz="1200" b="1" dirty="0"/>
              <a:t>justificado</a:t>
            </a:r>
            <a:r>
              <a:rPr lang="pt-BR" sz="1200" dirty="0"/>
              <a:t> possui intervalos feios se não for hifenizado corretamente. Dificilmente será possível ter controle de uma boa hifenização em um conteúdo dinâmico.</a:t>
            </a:r>
            <a:endParaRPr sz="1200" dirty="0"/>
          </a:p>
          <a:p>
            <a:pPr marL="0" lvl="0" indent="0" rtl="0">
              <a:spcBef>
                <a:spcPts val="1600"/>
              </a:spcBef>
              <a:spcAft>
                <a:spcPts val="0"/>
              </a:spcAft>
              <a:buNone/>
            </a:pPr>
            <a:r>
              <a:rPr lang="pt-BR" sz="1200" dirty="0"/>
              <a:t>O alinhamento </a:t>
            </a:r>
            <a:r>
              <a:rPr lang="pt-BR" sz="1200" b="1" dirty="0"/>
              <a:t>à esquerda</a:t>
            </a:r>
            <a:r>
              <a:rPr lang="pt-BR" sz="1200" dirty="0"/>
              <a:t> é a composição mais comum na web. Não há variação nos espaços entre palavras, de modo que nunca há grandes buracos dentro das linhas de texto. Este formato respeita o fluxo da nossa direção natural de leitura.</a:t>
            </a:r>
            <a:endParaRPr sz="1200" dirty="0"/>
          </a:p>
          <a:p>
            <a:pPr marL="0" lvl="0" indent="0" rtl="0">
              <a:spcBef>
                <a:spcPts val="1600"/>
              </a:spcBef>
              <a:spcAft>
                <a:spcPts val="0"/>
              </a:spcAft>
              <a:buNone/>
            </a:pPr>
            <a:r>
              <a:rPr lang="pt-BR" sz="1200" dirty="0"/>
              <a:t>O texto alinhado </a:t>
            </a:r>
            <a:r>
              <a:rPr lang="pt-BR" sz="1200" b="1" dirty="0"/>
              <a:t>à</a:t>
            </a:r>
            <a:r>
              <a:rPr lang="pt-BR" sz="1200" dirty="0"/>
              <a:t> </a:t>
            </a:r>
            <a:r>
              <a:rPr lang="pt-BR" sz="1200" b="1" dirty="0"/>
              <a:t>direita</a:t>
            </a:r>
            <a:r>
              <a:rPr lang="pt-BR" sz="1200" dirty="0"/>
              <a:t> é difícil de ler já que o ponto inicial de cada linha é completamente irregular. No entanto, esse formato pode ser bastante eficiente em trechos curtos de texto, como legendas ou citações, agregando um elemento de movimento e surpresa à composição.</a:t>
            </a:r>
            <a:endParaRPr sz="1200" dirty="0"/>
          </a:p>
          <a:p>
            <a:pPr marL="0" lvl="0" indent="0" rtl="0">
              <a:spcBef>
                <a:spcPts val="1600"/>
              </a:spcBef>
              <a:spcAft>
                <a:spcPts val="0"/>
              </a:spcAft>
              <a:buNone/>
            </a:pPr>
            <a:endParaRPr sz="1200"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Tipografia</a:t>
            </a:r>
            <a:endParaRPr dirty="0"/>
          </a:p>
        </p:txBody>
      </p:sp>
      <p:sp>
        <p:nvSpPr>
          <p:cNvPr id="103" name="Google Shape;103;p21"/>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4. Espaçamento entre linhas</a:t>
            </a:r>
            <a:endParaRPr b="1" dirty="0"/>
          </a:p>
          <a:p>
            <a:pPr marL="0" lvl="0" indent="0" algn="l" rtl="0">
              <a:spcBef>
                <a:spcPts val="1600"/>
              </a:spcBef>
              <a:spcAft>
                <a:spcPts val="0"/>
              </a:spcAft>
              <a:buNone/>
            </a:pPr>
            <a:r>
              <a:rPr lang="pt-BR" dirty="0"/>
              <a:t>O espaçamento entre linhas, também chamado de entrelinha ou altura de linha, molda a aparência dos parágrafos e estrutura da página, dando ritmo vertical à medida em que o usuário acompanha o texto.</a:t>
            </a:r>
            <a:endParaRPr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76625" y="225050"/>
            <a:ext cx="3970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1800"/>
              <a:t>Um texto composto por entrelinha muito apertada estimula o movimento vertical dos olhos, o usuário pode facilmente se perder —esse estilo pode ser usado para passar uma ideia de urgência ou exagero.</a:t>
            </a:r>
            <a:endParaRPr sz="1800"/>
          </a:p>
        </p:txBody>
      </p:sp>
      <p:sp>
        <p:nvSpPr>
          <p:cNvPr id="109" name="Google Shape;109;p22"/>
          <p:cNvSpPr txBox="1">
            <a:spLocks noGrp="1"/>
          </p:cNvSpPr>
          <p:nvPr>
            <p:ph type="title"/>
          </p:nvPr>
        </p:nvSpPr>
        <p:spPr>
          <a:xfrm>
            <a:off x="4650275" y="409725"/>
            <a:ext cx="3970500" cy="4090800"/>
          </a:xfrm>
          <a:prstGeom prst="rect">
            <a:avLst/>
          </a:prstGeom>
        </p:spPr>
        <p:txBody>
          <a:bodyPr spcFirstLastPara="1" wrap="square" lIns="91425" tIns="91425" rIns="91425" bIns="91425" anchor="ctr" anchorCtr="0">
            <a:noAutofit/>
          </a:bodyPr>
          <a:lstStyle/>
          <a:p>
            <a:pPr marL="0" lvl="0" indent="0" algn="l" rtl="0">
              <a:lnSpc>
                <a:spcPct val="200000"/>
              </a:lnSpc>
              <a:spcBef>
                <a:spcPts val="0"/>
              </a:spcBef>
              <a:spcAft>
                <a:spcPts val="0"/>
              </a:spcAft>
              <a:buNone/>
            </a:pPr>
            <a:r>
              <a:rPr lang="pt-BR" sz="1800"/>
              <a:t>Da mesma forma, tipos compostos com entrelinha muito afastada criam listras que também distraem a leitura.</a:t>
            </a:r>
            <a:endParaRPr sz="1800"/>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Tipografia</a:t>
            </a:r>
            <a:endParaRPr/>
          </a:p>
        </p:txBody>
      </p:sp>
      <p:sp>
        <p:nvSpPr>
          <p:cNvPr id="115" name="Google Shape;115;p23"/>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5. Espaçamento entre caractere</a:t>
            </a:r>
            <a:r>
              <a:rPr lang="pt-BR" dirty="0"/>
              <a:t>s</a:t>
            </a:r>
            <a:endParaRPr dirty="0"/>
          </a:p>
          <a:p>
            <a:pPr marL="0" lvl="0" indent="0" algn="l" rtl="0">
              <a:spcBef>
                <a:spcPts val="1600"/>
              </a:spcBef>
              <a:spcAft>
                <a:spcPts val="0"/>
              </a:spcAft>
              <a:buNone/>
            </a:pPr>
            <a:r>
              <a:rPr lang="pt-BR" dirty="0"/>
              <a:t>Existem pares específicos de caracteres, como </a:t>
            </a:r>
            <a:r>
              <a:rPr lang="pt-BR" sz="2800" dirty="0" err="1">
                <a:latin typeface="Angsana New" panose="02020603050405020304" pitchFamily="18" charset="-34"/>
                <a:cs typeface="Angsana New" panose="02020603050405020304" pitchFamily="18" charset="-34"/>
              </a:rPr>
              <a:t>Ty</a:t>
            </a:r>
            <a:r>
              <a:rPr lang="pt-BR" sz="2800" dirty="0">
                <a:latin typeface="Angsana New" panose="02020603050405020304" pitchFamily="18" charset="-34"/>
                <a:cs typeface="Angsana New" panose="02020603050405020304" pitchFamily="18" charset="-34"/>
              </a:rPr>
              <a:t> e </a:t>
            </a:r>
            <a:r>
              <a:rPr lang="pt-BR" sz="2800" dirty="0" err="1">
                <a:latin typeface="Angsana New" panose="02020603050405020304" pitchFamily="18" charset="-34"/>
                <a:cs typeface="Angsana New" panose="02020603050405020304" pitchFamily="18" charset="-34"/>
              </a:rPr>
              <a:t>We</a:t>
            </a:r>
            <a:r>
              <a:rPr lang="pt-BR" dirty="0"/>
              <a:t>, que podem precisar de ajustes nos espaços entre eles. Chamamos essa prática de </a:t>
            </a:r>
            <a:r>
              <a:rPr lang="pt-BR" dirty="0" err="1"/>
              <a:t>kerning</a:t>
            </a:r>
            <a:r>
              <a:rPr lang="pt-BR" dirty="0"/>
              <a:t>. A maioria das fontes digitais possuem tabelas de </a:t>
            </a:r>
            <a:r>
              <a:rPr lang="pt-BR" dirty="0" err="1"/>
              <a:t>kerking</a:t>
            </a:r>
            <a:r>
              <a:rPr lang="pt-BR" dirty="0"/>
              <a:t> embutidas, não exigindo o processo manual. Mas há exceções, principalmente ao compor títulos em tamanhos grandes, que evidenciam o espaçamento ruim.</a:t>
            </a:r>
            <a:endParaRPr dirty="0"/>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2055350" y="802500"/>
            <a:ext cx="47682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6000">
                <a:latin typeface="Open Sans"/>
                <a:ea typeface="Open Sans"/>
                <a:cs typeface="Open Sans"/>
                <a:sym typeface="Open Sans"/>
              </a:rPr>
              <a:t>BALAIO</a:t>
            </a:r>
            <a:endParaRPr sz="6000">
              <a:latin typeface="Open Sans"/>
              <a:ea typeface="Open Sans"/>
              <a:cs typeface="Open Sans"/>
              <a:sym typeface="Open Sans"/>
            </a:endParaRPr>
          </a:p>
          <a:p>
            <a:pPr marL="0" lvl="0" indent="0" algn="ctr" rtl="0">
              <a:spcBef>
                <a:spcPts val="0"/>
              </a:spcBef>
              <a:spcAft>
                <a:spcPts val="0"/>
              </a:spcAft>
              <a:buNone/>
            </a:pPr>
            <a:r>
              <a:rPr lang="pt-BR" sz="6000">
                <a:latin typeface="Open Sans"/>
                <a:ea typeface="Open Sans"/>
                <a:cs typeface="Open Sans"/>
                <a:sym typeface="Open Sans"/>
              </a:rPr>
              <a:t>AA</a:t>
            </a:r>
            <a:endParaRPr sz="6000">
              <a:latin typeface="Open Sans"/>
              <a:ea typeface="Open Sans"/>
              <a:cs typeface="Open Sans"/>
              <a:sym typeface="Open Sans"/>
            </a:endParaRPr>
          </a:p>
          <a:p>
            <a:pPr marL="0" lvl="0" indent="0" algn="ctr" rtl="0">
              <a:spcBef>
                <a:spcPts val="0"/>
              </a:spcBef>
              <a:spcAft>
                <a:spcPts val="0"/>
              </a:spcAft>
              <a:buNone/>
            </a:pPr>
            <a:r>
              <a:rPr lang="pt-BR" sz="6000">
                <a:latin typeface="Open Sans"/>
                <a:ea typeface="Open Sans"/>
                <a:cs typeface="Open Sans"/>
                <a:sym typeface="Open Sans"/>
              </a:rPr>
              <a:t>OO</a:t>
            </a:r>
            <a:endParaRPr sz="6000">
              <a:latin typeface="Open Sans"/>
              <a:ea typeface="Open Sans"/>
              <a:cs typeface="Open Sans"/>
              <a:sym typeface="Open Sans"/>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Tipografia</a:t>
            </a:r>
            <a:endParaRPr/>
          </a:p>
        </p:txBody>
      </p:sp>
      <p:sp>
        <p:nvSpPr>
          <p:cNvPr id="126" name="Google Shape;126;p25"/>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a:t>6. Hierarquia</a:t>
            </a:r>
            <a:endParaRPr b="1"/>
          </a:p>
          <a:p>
            <a:pPr marL="0" lvl="0" indent="0" algn="l" rtl="0">
              <a:spcBef>
                <a:spcPts val="1600"/>
              </a:spcBef>
              <a:spcAft>
                <a:spcPts val="0"/>
              </a:spcAft>
              <a:buNone/>
            </a:pPr>
            <a:r>
              <a:rPr lang="pt-BR"/>
              <a:t>A hierarquia define como ler o conteúdo. Um layout atraente requer um sistema hierárquico bem planejado. Mudanças de tamanho, peso e cor são formas de expressar a hierarquia de um texto. A informação deve ser colocada em uma ordem que permita ao usuário entrar no espaço tipográfico e navegar por ele.</a:t>
            </a:r>
            <a:endParaRPr sz="1600">
              <a:solidFill>
                <a:srgbClr val="000000"/>
              </a:solidFill>
              <a:latin typeface="Georgia"/>
              <a:ea typeface="Georgia"/>
              <a:cs typeface="Georgia"/>
              <a:sym typeface="Georgia"/>
            </a:endParaRPr>
          </a:p>
          <a:p>
            <a:pPr marL="0" lvl="0" indent="0" algn="l" rtl="0">
              <a:spcBef>
                <a:spcPts val="1600"/>
              </a:spcBef>
              <a:spcAft>
                <a:spcPts val="0"/>
              </a:spcAft>
              <a:buNone/>
            </a:pPr>
            <a:endParaRPr b="1"/>
          </a:p>
          <a:p>
            <a:pPr marL="0" lvl="0" indent="0" algn="l" rtl="0">
              <a:spcBef>
                <a:spcPts val="1600"/>
              </a:spcBef>
              <a:spcAft>
                <a:spcPts val="1600"/>
              </a:spcAft>
              <a:buNone/>
            </a:pPr>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350" y="970744"/>
            <a:ext cx="8247300" cy="3786787"/>
          </a:xfrm>
          <a:prstGeom prst="rect">
            <a:avLst/>
          </a:prstGeom>
        </p:spPr>
        <p:txBody>
          <a:bodyPr spcFirstLastPara="1" wrap="square" lIns="91425" tIns="91425" rIns="91425" bIns="91425" anchor="ctr" anchorCtr="0">
            <a:noAutofit/>
          </a:bodyPr>
          <a:lstStyle/>
          <a:p>
            <a:pPr>
              <a:lnSpc>
                <a:spcPct val="114000"/>
              </a:lnSpc>
              <a:spcAft>
                <a:spcPts val="900"/>
              </a:spcAft>
            </a:pPr>
            <a:r>
              <a:rPr lang="pt-BR" sz="2000" dirty="0">
                <a:solidFill>
                  <a:schemeClr val="bg1">
                    <a:lumMod val="95000"/>
                  </a:schemeClr>
                </a:solidFill>
                <a:effectLst/>
                <a:latin typeface="Amatic SC" pitchFamily="2" charset="-79"/>
                <a:ea typeface="Calibri" panose="020F0502020204030204" pitchFamily="34" charset="0"/>
                <a:cs typeface="Amatic SC" pitchFamily="2" charset="-79"/>
              </a:rPr>
              <a:t>O UI </a:t>
            </a:r>
            <a:r>
              <a:rPr lang="pt-BR" sz="2000" i="1" dirty="0">
                <a:solidFill>
                  <a:schemeClr val="bg1">
                    <a:lumMod val="95000"/>
                  </a:schemeClr>
                </a:solidFill>
                <a:latin typeface="Amatic SC" pitchFamily="2" charset="-79"/>
                <a:cs typeface="Amatic SC" pitchFamily="2" charset="-79"/>
              </a:rPr>
              <a:t>(</a:t>
            </a:r>
            <a:r>
              <a:rPr lang="pt-BR" sz="2000" i="1" dirty="0">
                <a:solidFill>
                  <a:schemeClr val="bg1">
                    <a:lumMod val="95000"/>
                  </a:schemeClr>
                </a:solidFill>
                <a:effectLst/>
                <a:latin typeface="Amatic SC" pitchFamily="2" charset="-79"/>
                <a:ea typeface="Calibri" panose="020F0502020204030204" pitchFamily="34" charset="0"/>
                <a:cs typeface="Amatic SC" pitchFamily="2" charset="-79"/>
              </a:rPr>
              <a:t>Interface Design</a:t>
            </a:r>
            <a:r>
              <a:rPr lang="pt-BR" sz="2000" dirty="0">
                <a:solidFill>
                  <a:schemeClr val="bg1">
                    <a:lumMod val="95000"/>
                  </a:schemeClr>
                </a:solidFill>
                <a:effectLst/>
                <a:latin typeface="Amatic SC" pitchFamily="2" charset="-79"/>
                <a:ea typeface="Calibri" panose="020F0502020204030204" pitchFamily="34" charset="0"/>
                <a:cs typeface="Amatic SC" pitchFamily="2" charset="-79"/>
              </a:rPr>
              <a:t>) é uma área do design que se concentra na criação e aprimoramento das interfaces com as quais os usuários interagem em produtos digitais, como aplicativos, sites, sistemas embarcados, dispositivos inteligentes e softwares. É responsável por projetar a aparência visual, a disposição dos elementos e a interação do usuário com a interface.</a:t>
            </a:r>
            <a:br>
              <a:rPr lang="pt-BR" sz="2000" dirty="0">
                <a:solidFill>
                  <a:schemeClr val="bg1">
                    <a:lumMod val="95000"/>
                  </a:schemeClr>
                </a:solidFill>
                <a:effectLst/>
                <a:latin typeface="Amatic SC" pitchFamily="2" charset="-79"/>
                <a:ea typeface="Calibri" panose="020F0502020204030204" pitchFamily="34" charset="0"/>
                <a:cs typeface="Amatic SC" pitchFamily="2" charset="-79"/>
              </a:rPr>
            </a:br>
            <a:br>
              <a:rPr lang="pt-BR" sz="2000" dirty="0">
                <a:solidFill>
                  <a:schemeClr val="bg1">
                    <a:lumMod val="95000"/>
                  </a:schemeClr>
                </a:solidFill>
                <a:effectLst/>
                <a:latin typeface="Amatic SC" pitchFamily="2" charset="-79"/>
                <a:ea typeface="Calibri" panose="020F0502020204030204" pitchFamily="34" charset="0"/>
                <a:cs typeface="Amatic SC" pitchFamily="2" charset="-79"/>
              </a:rPr>
            </a:br>
            <a:r>
              <a:rPr lang="pt-BR" sz="2000" dirty="0">
                <a:solidFill>
                  <a:schemeClr val="bg1">
                    <a:lumMod val="95000"/>
                  </a:schemeClr>
                </a:solidFill>
                <a:effectLst/>
                <a:latin typeface="Amatic SC" pitchFamily="2" charset="-79"/>
                <a:ea typeface="Calibri" panose="020F0502020204030204" pitchFamily="34" charset="0"/>
                <a:cs typeface="Amatic SC" pitchFamily="2" charset="-79"/>
              </a:rPr>
              <a:t>Seu propósito é facilitar a usabilidade e a experiência do usuário, garantindo que a interface seja intuitiva, eficiente e agradável de usar. Além da estética, o UI Design também envolve a construção </a:t>
            </a:r>
            <a:r>
              <a:rPr lang="pt-BR" sz="2000" dirty="0">
                <a:solidFill>
                  <a:schemeClr val="bg1">
                    <a:lumMod val="95000"/>
                  </a:schemeClr>
                </a:solidFill>
                <a:latin typeface="Amatic SC" pitchFamily="2" charset="-79"/>
                <a:cs typeface="Amatic SC" pitchFamily="2" charset="-79"/>
              </a:rPr>
              <a:t>de interações significativas entre o usuário e a interface. Is</a:t>
            </a:r>
            <a:r>
              <a:rPr lang="pt-BR" sz="2000" dirty="0">
                <a:solidFill>
                  <a:schemeClr val="bg1">
                    <a:lumMod val="95000"/>
                  </a:schemeClr>
                </a:solidFill>
                <a:effectLst/>
                <a:latin typeface="Amatic SC" pitchFamily="2" charset="-79"/>
                <a:ea typeface="Calibri" panose="020F0502020204030204" pitchFamily="34" charset="0"/>
                <a:cs typeface="Amatic SC" pitchFamily="2" charset="-79"/>
              </a:rPr>
              <a:t>so inclui a definição de como os elementos visuais respondem às ações do usuário, como animações, transições e feedback visual, para tornar a experiência mais fluida e compreensível.</a:t>
            </a:r>
            <a:endParaRPr sz="3200" dirty="0">
              <a:solidFill>
                <a:schemeClr val="bg1">
                  <a:lumMod val="95000"/>
                </a:schemeClr>
              </a:solidFill>
              <a:latin typeface="Amatic SC" pitchFamily="2" charset="-79"/>
              <a:cs typeface="Amatic SC" pitchFamily="2" charset="-79"/>
            </a:endParaRPr>
          </a:p>
        </p:txBody>
      </p:sp>
      <p:sp>
        <p:nvSpPr>
          <p:cNvPr id="4" name="CaixaDeTexto 3">
            <a:extLst>
              <a:ext uri="{FF2B5EF4-FFF2-40B4-BE49-F238E27FC236}">
                <a16:creationId xmlns:a16="http://schemas.microsoft.com/office/drawing/2014/main" id="{F8232FBC-B66C-01CC-C6A3-E50D776DEBAD}"/>
              </a:ext>
            </a:extLst>
          </p:cNvPr>
          <p:cNvSpPr txBox="1"/>
          <p:nvPr/>
        </p:nvSpPr>
        <p:spPr>
          <a:xfrm>
            <a:off x="448350" y="385969"/>
            <a:ext cx="4572000" cy="584775"/>
          </a:xfrm>
          <a:prstGeom prst="rect">
            <a:avLst/>
          </a:prstGeom>
          <a:noFill/>
        </p:spPr>
        <p:txBody>
          <a:bodyPr wrap="square">
            <a:spAutoFit/>
          </a:bodyPr>
          <a:lstStyle/>
          <a:p>
            <a:pPr>
              <a:spcAft>
                <a:spcPts val="600"/>
              </a:spcAft>
            </a:pPr>
            <a:r>
              <a:rPr lang="pt-BR" sz="3200" kern="1400" spc="150" dirty="0">
                <a:solidFill>
                  <a:schemeClr val="bg1">
                    <a:lumMod val="85000"/>
                  </a:schemeClr>
                </a:solidFill>
                <a:effectLst/>
                <a:latin typeface="Amatic SC" pitchFamily="2" charset="-79"/>
                <a:ea typeface="Times New Roman" panose="02020603050405020304" pitchFamily="18" charset="0"/>
                <a:cs typeface="Amatic SC" pitchFamily="2" charset="-79"/>
              </a:rPr>
              <a:t>O que é UI Design?</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6"/>
          <p:cNvPicPr preferRelativeResize="0"/>
          <p:nvPr/>
        </p:nvPicPr>
        <p:blipFill>
          <a:blip r:embed="rId3">
            <a:alphaModFix/>
          </a:blip>
          <a:stretch>
            <a:fillRect/>
          </a:stretch>
        </p:blipFill>
        <p:spPr>
          <a:xfrm>
            <a:off x="152400" y="152400"/>
            <a:ext cx="3497856" cy="4838701"/>
          </a:xfrm>
          <a:prstGeom prst="rect">
            <a:avLst/>
          </a:prstGeom>
          <a:noFill/>
          <a:ln>
            <a:noFill/>
          </a:ln>
        </p:spPr>
      </p:pic>
      <p:sp>
        <p:nvSpPr>
          <p:cNvPr id="132" name="Google Shape;132;p26"/>
          <p:cNvSpPr txBox="1">
            <a:spLocks noGrp="1"/>
          </p:cNvSpPr>
          <p:nvPr>
            <p:ph type="title"/>
          </p:nvPr>
        </p:nvSpPr>
        <p:spPr>
          <a:xfrm>
            <a:off x="4074150" y="279875"/>
            <a:ext cx="4468200" cy="40908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pt-BR" sz="1800"/>
              <a:t>Existem muitas maneiras de diferenciar componentes distintos do texto em um projeto. uma das opções é por meio da organização espacial. agrupar itens relacionados, ou alinhá-los, estabelece uma relação entre eles e uma sensação de regularidade.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pt-BR" sz="1800"/>
              <a:t>ao retirar um item específico desse alinhamento, atrai o olhar para ele e essa diferença no posicionamento chama a atenção do usuário para sua importância em relação aos demais elementos.</a:t>
            </a:r>
            <a:endParaRPr sz="1800"/>
          </a:p>
          <a:p>
            <a:pPr marL="0" lvl="0" indent="0" algn="l" rtl="0">
              <a:spcBef>
                <a:spcPts val="0"/>
              </a:spcBef>
              <a:spcAft>
                <a:spcPts val="0"/>
              </a:spcAft>
              <a:buNone/>
            </a:pPr>
            <a:endParaRPr sz="1600" b="0">
              <a:solidFill>
                <a:srgbClr val="000000"/>
              </a:solidFill>
              <a:highlight>
                <a:srgbClr val="FFFFFF"/>
              </a:highlight>
              <a:latin typeface="Georgia"/>
              <a:ea typeface="Georgia"/>
              <a:cs typeface="Georgia"/>
              <a:sym typeface="Georgia"/>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F6D8A-B55C-6C6B-8182-6889D378F39C}"/>
              </a:ext>
            </a:extLst>
          </p:cNvPr>
          <p:cNvSpPr>
            <a:spLocks noGrp="1"/>
          </p:cNvSpPr>
          <p:nvPr>
            <p:ph type="title"/>
          </p:nvPr>
        </p:nvSpPr>
        <p:spPr>
          <a:xfrm>
            <a:off x="311700" y="491633"/>
            <a:ext cx="8520600" cy="801000"/>
          </a:xfrm>
        </p:spPr>
        <p:txBody>
          <a:bodyPr wrap="square" anchor="ctr">
            <a:noAutofit/>
          </a:bodyPr>
          <a:lstStyle/>
          <a:p>
            <a:r>
              <a:rPr lang="pt-BR" sz="8000" dirty="0"/>
              <a:t>Dica:</a:t>
            </a:r>
          </a:p>
        </p:txBody>
      </p:sp>
      <p:sp>
        <p:nvSpPr>
          <p:cNvPr id="4" name="CaixaDeTexto 3">
            <a:extLst>
              <a:ext uri="{FF2B5EF4-FFF2-40B4-BE49-F238E27FC236}">
                <a16:creationId xmlns:a16="http://schemas.microsoft.com/office/drawing/2014/main" id="{D8ABD2BA-79E7-CC51-6CDE-F4A419AA0298}"/>
              </a:ext>
            </a:extLst>
          </p:cNvPr>
          <p:cNvSpPr txBox="1"/>
          <p:nvPr/>
        </p:nvSpPr>
        <p:spPr>
          <a:xfrm>
            <a:off x="311700" y="1714015"/>
            <a:ext cx="4165050" cy="644871"/>
          </a:xfrm>
          <a:prstGeom prst="rect">
            <a:avLst/>
          </a:prstGeom>
          <a:noFill/>
          <a:ln>
            <a:noFill/>
          </a:ln>
        </p:spPr>
        <p:txBody>
          <a:bodyPr anchor="t">
            <a:normAutofit/>
          </a:bodyPr>
          <a:lstStyle/>
          <a:p>
            <a:pPr>
              <a:spcAft>
                <a:spcPts val="600"/>
              </a:spcAft>
            </a:pPr>
            <a:r>
              <a:rPr lang="en-US" sz="2800" b="0" i="0" u="none" strike="noStrike" cap="none" dirty="0">
                <a:solidFill>
                  <a:schemeClr val="accent1"/>
                </a:solidFill>
                <a:hlinkClick r:id="rId2">
                  <a:extLst>
                    <a:ext uri="{A12FA001-AC4F-418D-AE19-62706E023703}">
                      <ahyp:hlinkClr xmlns:ahyp="http://schemas.microsoft.com/office/drawing/2018/hyperlinkcolor" val="tx"/>
                    </a:ext>
                  </a:extLst>
                </a:hlinkClick>
              </a:rPr>
              <a:t>Que fonte usar?</a:t>
            </a:r>
            <a:endParaRPr lang="en-US" sz="2800" b="0" i="0" u="none" strike="noStrike" cap="none" dirty="0">
              <a:solidFill>
                <a:schemeClr val="accent1"/>
              </a:solidFill>
            </a:endParaRPr>
          </a:p>
        </p:txBody>
      </p:sp>
      <p:pic>
        <p:nvPicPr>
          <p:cNvPr id="6" name="Gráfico 5" descr="Contorno de rosto com olho piscando com preenchimento sólido">
            <a:extLst>
              <a:ext uri="{FF2B5EF4-FFF2-40B4-BE49-F238E27FC236}">
                <a16:creationId xmlns:a16="http://schemas.microsoft.com/office/drawing/2014/main" id="{F17590E0-A961-99AD-A0EA-EBE9DEAF54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2193" y="1448972"/>
            <a:ext cx="3099786" cy="3099786"/>
          </a:xfrm>
          <a:prstGeom prst="rect">
            <a:avLst/>
          </a:prstGeom>
          <a:ln>
            <a:noFill/>
          </a:ln>
        </p:spPr>
      </p:pic>
    </p:spTree>
    <p:extLst>
      <p:ext uri="{BB962C8B-B14F-4D97-AF65-F5344CB8AC3E}">
        <p14:creationId xmlns:p14="http://schemas.microsoft.com/office/powerpoint/2010/main" val="1136096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8" name="Google Shape;138;p27"/>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7. Espaço em branco</a:t>
            </a:r>
            <a:endParaRPr b="1" dirty="0"/>
          </a:p>
          <a:p>
            <a:pPr marL="0" lvl="0" indent="0" algn="l" rtl="0">
              <a:spcBef>
                <a:spcPts val="1600"/>
              </a:spcBef>
              <a:spcAft>
                <a:spcPts val="0"/>
              </a:spcAft>
              <a:buNone/>
            </a:pPr>
            <a:r>
              <a:rPr lang="pt-BR" dirty="0"/>
              <a:t>Os espaços em branco — também conhecidos como áreas de respiro — são utilizados para tornar o nosso layout mais </a:t>
            </a:r>
            <a:r>
              <a:rPr lang="pt-BR" dirty="0" err="1"/>
              <a:t>escaneável</a:t>
            </a:r>
            <a:r>
              <a:rPr lang="pt-BR" dirty="0"/>
              <a:t> e não sobrecarregar o usuário com um conteúdo denso. O espaço em branco guia nossos olhos pela composição e cria a sensação de ordem, sofisticação e elegância.</a:t>
            </a:r>
            <a:endParaRPr sz="1600" dirty="0">
              <a:solidFill>
                <a:srgbClr val="000000"/>
              </a:solidFill>
              <a:latin typeface="Georgia"/>
              <a:ea typeface="Georgia"/>
              <a:cs typeface="Georgia"/>
              <a:sym typeface="Georgia"/>
            </a:endParaRPr>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4E8593DD-ACC3-5723-AB86-56F25A7EFB0D}"/>
              </a:ext>
            </a:extLst>
          </p:cNvPr>
          <p:cNvSpPr txBox="1">
            <a:spLocks/>
          </p:cNvSpPr>
          <p:nvPr/>
        </p:nvSpPr>
        <p:spPr>
          <a:xfrm>
            <a:off x="139422" y="0"/>
            <a:ext cx="8520600" cy="122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a:t>UI Design</a:t>
            </a:r>
            <a:endParaRPr lang="pt-BR" dirty="0"/>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1238250" y="508650"/>
            <a:ext cx="6667500" cy="3933825"/>
          </a:xfrm>
          <a:prstGeom prst="rect">
            <a:avLst/>
          </a:prstGeom>
          <a:noFill/>
          <a:ln>
            <a:noFill/>
          </a:ln>
        </p:spPr>
      </p:pic>
      <p:sp>
        <p:nvSpPr>
          <p:cNvPr id="144" name="Google Shape;144;p28"/>
          <p:cNvSpPr txBox="1"/>
          <p:nvPr/>
        </p:nvSpPr>
        <p:spPr>
          <a:xfrm>
            <a:off x="5627725" y="4670025"/>
            <a:ext cx="2278200" cy="2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latin typeface="Source Code Pro"/>
                <a:ea typeface="Source Code Pro"/>
                <a:cs typeface="Source Code Pro"/>
                <a:sym typeface="Source Code Pro"/>
              </a:rPr>
              <a:t>Por volta de 1995!</a:t>
            </a:r>
            <a:endParaRPr>
              <a:latin typeface="Source Code Pro"/>
              <a:ea typeface="Source Code Pro"/>
              <a:cs typeface="Source Code Pro"/>
              <a:sym typeface="Source Code Pro"/>
            </a:endParaRP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536050" y="304800"/>
            <a:ext cx="7741919" cy="4838699"/>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5" name="Google Shape;155;p30"/>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9. Separadores</a:t>
            </a:r>
            <a:endParaRPr b="1" dirty="0"/>
          </a:p>
          <a:p>
            <a:pPr marL="0" lvl="0" indent="0" algn="l" rtl="0">
              <a:spcBef>
                <a:spcPts val="1600"/>
              </a:spcBef>
              <a:spcAft>
                <a:spcPts val="0"/>
              </a:spcAft>
              <a:buNone/>
            </a:pPr>
            <a:r>
              <a:rPr lang="pt-BR" dirty="0"/>
              <a:t>Uma boa maneira de dividir o conteúdo em seções é usar o separador. O mais popular é a linha simples. É sutil, elegante, cumpri bem a função de delimitar a área do conteúdo e mantém a legibilidade do layout.</a:t>
            </a:r>
            <a:endParaRPr sz="1600" dirty="0">
              <a:solidFill>
                <a:srgbClr val="000000"/>
              </a:solidFill>
              <a:latin typeface="Georgia"/>
              <a:ea typeface="Georgia"/>
              <a:cs typeface="Georgia"/>
              <a:sym typeface="Georgia"/>
            </a:endParaRPr>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E0B4FB10-6C05-A667-1D43-4AF28DCC7F92}"/>
              </a:ext>
            </a:extLst>
          </p:cNvPr>
          <p:cNvSpPr txBox="1">
            <a:spLocks/>
          </p:cNvSpPr>
          <p:nvPr/>
        </p:nvSpPr>
        <p:spPr>
          <a:xfrm>
            <a:off x="311700" y="249824"/>
            <a:ext cx="8520600" cy="9598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dirty="0"/>
              <a:t>UI Design</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644025" y="152400"/>
            <a:ext cx="7741919" cy="4838699"/>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490250" y="526350"/>
            <a:ext cx="78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600" dirty="0"/>
              <a:t>O design baseado em </a:t>
            </a:r>
            <a:r>
              <a:rPr lang="pt-BR" sz="3600" dirty="0" err="1"/>
              <a:t>cards</a:t>
            </a:r>
            <a:r>
              <a:rPr lang="pt-BR" sz="3600" dirty="0"/>
              <a:t> geralmente dá ênfase no uso de imagens e isso torna o design mais atraente para os usuários. Estudos confirmam que imagens atraem os olhos de forma eficiente e imediata.</a:t>
            </a:r>
            <a:endParaRPr sz="3600" dirty="0"/>
          </a:p>
          <a:p>
            <a:pPr marL="0" lvl="0" indent="0" algn="l" rtl="0">
              <a:spcBef>
                <a:spcPts val="0"/>
              </a:spcBef>
              <a:spcAft>
                <a:spcPts val="0"/>
              </a:spcAft>
              <a:buNone/>
            </a:pPr>
            <a:endParaRPr sz="3600" dirty="0"/>
          </a:p>
          <a:p>
            <a:pPr marL="0" lvl="0" indent="0" algn="l" rtl="0">
              <a:spcBef>
                <a:spcPts val="0"/>
              </a:spcBef>
              <a:spcAft>
                <a:spcPts val="0"/>
              </a:spcAft>
              <a:buNone/>
            </a:pPr>
            <a:r>
              <a:rPr lang="pt-BR" sz="1200" dirty="0">
                <a:solidFill>
                  <a:srgbClr val="000000"/>
                </a:solidFill>
                <a:uFill>
                  <a:noFill/>
                </a:uFill>
                <a:latin typeface="Arial"/>
                <a:ea typeface="Arial"/>
                <a:cs typeface="Arial"/>
                <a:sym typeface="Arial"/>
                <a:hlinkClick r:id="rId3"/>
              </a:rPr>
              <a:t>1*-ZKoNlYFNCZvQIjcpEztxQ.gif</a:t>
            </a:r>
            <a:endParaRPr sz="3600" dirty="0"/>
          </a:p>
        </p:txBody>
      </p:sp>
      <p:pic>
        <p:nvPicPr>
          <p:cNvPr id="3" name="Gráfico 2" descr="Rosto sorridente sem preenchimento ">
            <a:extLst>
              <a:ext uri="{FF2B5EF4-FFF2-40B4-BE49-F238E27FC236}">
                <a16:creationId xmlns:a16="http://schemas.microsoft.com/office/drawing/2014/main" id="{9A6E2FB7-83D1-BA41-A2F0-BF334E832B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0700" y="3117850"/>
            <a:ext cx="914400" cy="914400"/>
          </a:xfrm>
          <a:prstGeom prst="rect">
            <a:avLst/>
          </a:prstGeom>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3"/>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10 - Cor na expressão tipográfica</a:t>
            </a:r>
            <a:endParaRPr b="1" dirty="0"/>
          </a:p>
          <a:p>
            <a:pPr marL="0" lvl="0" indent="0" algn="l" rtl="0">
              <a:spcBef>
                <a:spcPts val="1600"/>
              </a:spcBef>
              <a:spcAft>
                <a:spcPts val="0"/>
              </a:spcAft>
              <a:buNone/>
            </a:pPr>
            <a:r>
              <a:rPr lang="pt-BR" dirty="0"/>
              <a:t>A cor possui diversas propriedades espaciais. Cores frias parecem recuar, enquanto cores quentes parecem avançar. Uma cor tem aspecto mais escuro quanto maior a sua área. Um tipo grande e um pequeno da mesma cor parecem ter valores diferentes</a:t>
            </a:r>
            <a:endParaRPr sz="1600" dirty="0">
              <a:solidFill>
                <a:srgbClr val="000000"/>
              </a:solidFill>
              <a:latin typeface="Georgia"/>
              <a:ea typeface="Georgia"/>
              <a:cs typeface="Georgia"/>
              <a:sym typeface="Georgia"/>
            </a:endParaRPr>
          </a:p>
          <a:p>
            <a:pPr marL="0" lvl="0" indent="0" algn="l" rtl="0">
              <a:spcBef>
                <a:spcPts val="1600"/>
              </a:spcBef>
              <a:spcAft>
                <a:spcPts val="0"/>
              </a:spcAft>
              <a:buNone/>
            </a:pPr>
            <a:endParaRPr b="1" dirty="0"/>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53FD6AE8-6945-34F8-1363-D298C574CF75}"/>
              </a:ext>
            </a:extLst>
          </p:cNvPr>
          <p:cNvSpPr txBox="1">
            <a:spLocks/>
          </p:cNvSpPr>
          <p:nvPr/>
        </p:nvSpPr>
        <p:spPr>
          <a:xfrm>
            <a:off x="139422" y="0"/>
            <a:ext cx="8520600" cy="122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a:t>UI Design</a:t>
            </a:r>
            <a:endParaRPr lang="pt-BR" dirty="0"/>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D883FF">
            <a:alpha val="18000"/>
          </a:srgbClr>
        </a:solidFill>
        <a:effectLst/>
      </p:bgPr>
    </p:bg>
    <p:spTree>
      <p:nvGrpSpPr>
        <p:cNvPr id="1" name="Shape 169"/>
        <p:cNvGrpSpPr/>
        <p:nvPr/>
      </p:nvGrpSpPr>
      <p:grpSpPr>
        <a:xfrm>
          <a:off x="0" y="0"/>
          <a:ext cx="0" cy="0"/>
          <a:chOff x="0" y="0"/>
          <a:chExt cx="0" cy="0"/>
        </a:xfrm>
      </p:grpSpPr>
      <p:sp>
        <p:nvSpPr>
          <p:cNvPr id="171" name="Google Shape;171;p33"/>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114300" indent="0" algn="l">
              <a:buNone/>
            </a:pPr>
            <a:r>
              <a:rPr lang="pt-BR" b="1" i="0" dirty="0">
                <a:solidFill>
                  <a:srgbClr val="002060"/>
                </a:solidFill>
                <a:effectLst/>
                <a:latin typeface="Source Code Pro" panose="020B0509030403020204" pitchFamily="49" charset="0"/>
                <a:ea typeface="Source Code Pro" panose="020B0509030403020204" pitchFamily="49" charset="0"/>
              </a:rPr>
              <a:t>Harmonia de Cores</a:t>
            </a:r>
          </a:p>
          <a:p>
            <a:pPr marL="114300" indent="0" algn="l">
              <a:buNone/>
            </a:pPr>
            <a:r>
              <a:rPr lang="pt-BR" b="0" i="0" dirty="0">
                <a:solidFill>
                  <a:srgbClr val="002060"/>
                </a:solidFill>
                <a:effectLst/>
                <a:latin typeface="Source Code Pro" panose="020B0509030403020204" pitchFamily="49" charset="0"/>
                <a:ea typeface="Source Code Pro" panose="020B0509030403020204" pitchFamily="49" charset="0"/>
              </a:rPr>
              <a:t>Harmonia é alcançada quando as cores no design complementam uma à outra. Algumas abordagens incluem:</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Cores Análogas</a:t>
            </a:r>
            <a:r>
              <a:rPr lang="pt-BR" b="0" i="0" dirty="0">
                <a:solidFill>
                  <a:srgbClr val="002060"/>
                </a:solidFill>
                <a:effectLst/>
                <a:latin typeface="Source Code Pro" panose="020B0509030403020204" pitchFamily="49" charset="0"/>
                <a:ea typeface="Source Code Pro" panose="020B0509030403020204" pitchFamily="49" charset="0"/>
              </a:rPr>
              <a:t>: Cores próximas no círculo cromático, criando um esquema suave.</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Cores Complementares</a:t>
            </a:r>
            <a:r>
              <a:rPr lang="pt-BR" b="0" i="0" dirty="0">
                <a:solidFill>
                  <a:srgbClr val="002060"/>
                </a:solidFill>
                <a:effectLst/>
                <a:latin typeface="Source Code Pro" panose="020B0509030403020204" pitchFamily="49" charset="0"/>
                <a:ea typeface="Source Code Pro" panose="020B0509030403020204" pitchFamily="49" charset="0"/>
              </a:rPr>
              <a:t>: Cores opostas no círculo cromático, oferecendo alto contraste.</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Cores Monocromáticas</a:t>
            </a:r>
            <a:r>
              <a:rPr lang="pt-BR" b="0" i="0" dirty="0">
                <a:solidFill>
                  <a:srgbClr val="002060"/>
                </a:solidFill>
                <a:effectLst/>
                <a:latin typeface="Source Code Pro" panose="020B0509030403020204" pitchFamily="49" charset="0"/>
                <a:ea typeface="Source Code Pro" panose="020B0509030403020204" pitchFamily="49" charset="0"/>
              </a:rPr>
              <a:t>: Variações de intensidade e saturação de uma única cor, garantindo coesão visual.</a:t>
            </a:r>
          </a:p>
          <a:p>
            <a:pPr marL="0" lvl="0" indent="0" algn="l" rtl="0">
              <a:spcBef>
                <a:spcPts val="1600"/>
              </a:spcBef>
              <a:spcAft>
                <a:spcPts val="0"/>
              </a:spcAft>
              <a:buNone/>
            </a:pPr>
            <a:endParaRPr b="1" dirty="0">
              <a:solidFill>
                <a:schemeClr val="bg2">
                  <a:lumMod val="75000"/>
                </a:schemeClr>
              </a:solidFill>
            </a:endParaRPr>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53FD6AE8-6945-34F8-1363-D298C574CF75}"/>
              </a:ext>
            </a:extLst>
          </p:cNvPr>
          <p:cNvSpPr txBox="1">
            <a:spLocks/>
          </p:cNvSpPr>
          <p:nvPr/>
        </p:nvSpPr>
        <p:spPr>
          <a:xfrm>
            <a:off x="139422" y="0"/>
            <a:ext cx="8520600" cy="122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dirty="0"/>
              <a:t>Cores</a:t>
            </a:r>
          </a:p>
        </p:txBody>
      </p:sp>
    </p:spTree>
    <p:extLst>
      <p:ext uri="{BB962C8B-B14F-4D97-AF65-F5344CB8AC3E}">
        <p14:creationId xmlns:p14="http://schemas.microsoft.com/office/powerpoint/2010/main" val="417280022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48350" y="970744"/>
            <a:ext cx="8247300" cy="3786787"/>
          </a:xfrm>
          <a:prstGeom prst="rect">
            <a:avLst/>
          </a:prstGeom>
        </p:spPr>
        <p:txBody>
          <a:bodyPr spcFirstLastPara="1" wrap="square" lIns="91425" tIns="91425" rIns="91425" bIns="91425" anchor="ctr" anchorCtr="0">
            <a:noAutofit/>
          </a:bodyPr>
          <a:lstStyle/>
          <a:p>
            <a:pPr>
              <a:lnSpc>
                <a:spcPct val="114000"/>
              </a:lnSpc>
              <a:spcAft>
                <a:spcPts val="900"/>
              </a:spcAft>
            </a:pPr>
            <a:r>
              <a:rPr lang="pt-BR" sz="2400" dirty="0">
                <a:solidFill>
                  <a:schemeClr val="bg1">
                    <a:lumMod val="95000"/>
                  </a:schemeClr>
                </a:solidFill>
                <a:effectLst/>
                <a:latin typeface="Amatic SC" pitchFamily="2" charset="-79"/>
                <a:ea typeface="Calibri" panose="020F0502020204030204" pitchFamily="34" charset="0"/>
                <a:cs typeface="Amatic SC" pitchFamily="2" charset="-79"/>
              </a:rPr>
              <a:t>O UI Design trabalha em conjunto com outras áreas do design, como o UX Design (</a:t>
            </a:r>
            <a:r>
              <a:rPr lang="pt-BR" sz="2400" i="1" dirty="0">
                <a:solidFill>
                  <a:schemeClr val="bg1">
                    <a:lumMod val="95000"/>
                  </a:schemeClr>
                </a:solidFill>
                <a:effectLst/>
                <a:latin typeface="Amatic SC" pitchFamily="2" charset="-79"/>
                <a:ea typeface="Calibri" panose="020F0502020204030204" pitchFamily="34" charset="0"/>
                <a:cs typeface="Amatic SC" pitchFamily="2" charset="-79"/>
              </a:rPr>
              <a:t>User Experience Design</a:t>
            </a:r>
            <a:r>
              <a:rPr lang="pt-BR" sz="2400" dirty="0">
                <a:solidFill>
                  <a:schemeClr val="bg1">
                    <a:lumMod val="95000"/>
                  </a:schemeClr>
                </a:solidFill>
                <a:effectLst/>
                <a:latin typeface="Amatic SC" pitchFamily="2" charset="-79"/>
                <a:ea typeface="Calibri" panose="020F0502020204030204" pitchFamily="34" charset="0"/>
                <a:cs typeface="Amatic SC" pitchFamily="2" charset="-79"/>
              </a:rPr>
              <a:t>), que se concentra na experiência geral do usuário com o produto, incluindo a arquitetura da informação, a usabilidade e a pesquisa do usuário. O UI Design complementa o UX Design ao traduzir as diretrizes e princípios de usabilidade em elementos visuais e interativos. O objetivo do UI Design é garantir que a interface seja esteticamente agradável, intuitiva e fácil de usar.</a:t>
            </a:r>
          </a:p>
        </p:txBody>
      </p:sp>
      <p:sp>
        <p:nvSpPr>
          <p:cNvPr id="4" name="CaixaDeTexto 3">
            <a:extLst>
              <a:ext uri="{FF2B5EF4-FFF2-40B4-BE49-F238E27FC236}">
                <a16:creationId xmlns:a16="http://schemas.microsoft.com/office/drawing/2014/main" id="{F8232FBC-B66C-01CC-C6A3-E50D776DEBAD}"/>
              </a:ext>
            </a:extLst>
          </p:cNvPr>
          <p:cNvSpPr txBox="1"/>
          <p:nvPr/>
        </p:nvSpPr>
        <p:spPr>
          <a:xfrm>
            <a:off x="448350" y="385969"/>
            <a:ext cx="4572000" cy="646331"/>
          </a:xfrm>
          <a:prstGeom prst="rect">
            <a:avLst/>
          </a:prstGeom>
          <a:noFill/>
        </p:spPr>
        <p:txBody>
          <a:bodyPr wrap="square">
            <a:spAutoFit/>
          </a:bodyPr>
          <a:lstStyle/>
          <a:p>
            <a:pPr>
              <a:spcAft>
                <a:spcPts val="600"/>
              </a:spcAft>
            </a:pPr>
            <a:r>
              <a:rPr lang="pt-BR" sz="3600" kern="1400" spc="150" dirty="0">
                <a:solidFill>
                  <a:schemeClr val="bg1">
                    <a:lumMod val="85000"/>
                  </a:schemeClr>
                </a:solidFill>
                <a:effectLst/>
                <a:latin typeface="Amatic SC" pitchFamily="2" charset="-79"/>
                <a:ea typeface="Times New Roman" panose="02020603050405020304" pitchFamily="18" charset="0"/>
                <a:cs typeface="Amatic SC" pitchFamily="2" charset="-79"/>
              </a:rPr>
              <a:t>O que é UI Design?</a:t>
            </a:r>
          </a:p>
        </p:txBody>
      </p:sp>
    </p:spTree>
    <p:extLst>
      <p:ext uri="{BB962C8B-B14F-4D97-AF65-F5344CB8AC3E}">
        <p14:creationId xmlns:p14="http://schemas.microsoft.com/office/powerpoint/2010/main" val="122445464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C7CE1">
            <a:alpha val="31000"/>
          </a:srgbClr>
        </a:solidFill>
        <a:effectLst/>
      </p:bgPr>
    </p:bg>
    <p:spTree>
      <p:nvGrpSpPr>
        <p:cNvPr id="1" name="Shape 169"/>
        <p:cNvGrpSpPr/>
        <p:nvPr/>
      </p:nvGrpSpPr>
      <p:grpSpPr>
        <a:xfrm>
          <a:off x="0" y="0"/>
          <a:ext cx="0" cy="0"/>
          <a:chOff x="0" y="0"/>
          <a:chExt cx="0" cy="0"/>
        </a:xfrm>
      </p:grpSpPr>
      <p:sp>
        <p:nvSpPr>
          <p:cNvPr id="171" name="Google Shape;171;p33"/>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114300" indent="0" algn="l">
              <a:buNone/>
            </a:pPr>
            <a:r>
              <a:rPr lang="pt-BR" b="1" i="0" dirty="0">
                <a:solidFill>
                  <a:srgbClr val="002060"/>
                </a:solidFill>
                <a:effectLst/>
                <a:latin typeface="Source Code Pro" panose="020B0509030403020204" pitchFamily="49" charset="0"/>
                <a:ea typeface="Source Code Pro" panose="020B0509030403020204" pitchFamily="49" charset="0"/>
              </a:rPr>
              <a:t>Psicologia das Cores</a:t>
            </a:r>
          </a:p>
          <a:p>
            <a:pPr marL="114300" indent="0" algn="l">
              <a:buNone/>
            </a:pPr>
            <a:r>
              <a:rPr lang="pt-BR" b="0" i="0" dirty="0">
                <a:solidFill>
                  <a:srgbClr val="002060"/>
                </a:solidFill>
                <a:effectLst/>
                <a:latin typeface="Source Code Pro" panose="020B0509030403020204" pitchFamily="49" charset="0"/>
                <a:ea typeface="Source Code Pro" panose="020B0509030403020204" pitchFamily="49" charset="0"/>
              </a:rPr>
              <a:t>As cores evocam respostas emocionais e podem influenciar a percepção e o comportamento do usuário. Por exemplo:</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Azul</a:t>
            </a:r>
            <a:r>
              <a:rPr lang="pt-BR" b="0" i="0" dirty="0">
                <a:solidFill>
                  <a:srgbClr val="002060"/>
                </a:solidFill>
                <a:effectLst/>
                <a:latin typeface="Source Code Pro" panose="020B0509030403020204" pitchFamily="49" charset="0"/>
                <a:ea typeface="Source Code Pro" panose="020B0509030403020204" pitchFamily="49" charset="0"/>
              </a:rPr>
              <a:t>: Transmite confiança e serenidade, frequentemente usado em design de bancos e redes sociais.</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Vermelho</a:t>
            </a:r>
            <a:r>
              <a:rPr lang="pt-BR" b="0" i="0" dirty="0">
                <a:solidFill>
                  <a:srgbClr val="002060"/>
                </a:solidFill>
                <a:effectLst/>
                <a:latin typeface="Source Code Pro" panose="020B0509030403020204" pitchFamily="49" charset="0"/>
                <a:ea typeface="Source Code Pro" panose="020B0509030403020204" pitchFamily="49" charset="0"/>
              </a:rPr>
              <a:t>: Associa-se a energia e urgência, comum em chamadas para ação (</a:t>
            </a:r>
            <a:r>
              <a:rPr lang="pt-BR" b="0" i="0" dirty="0" err="1">
                <a:solidFill>
                  <a:srgbClr val="002060"/>
                </a:solidFill>
                <a:effectLst/>
                <a:latin typeface="Source Code Pro" panose="020B0509030403020204" pitchFamily="49" charset="0"/>
                <a:ea typeface="Source Code Pro" panose="020B0509030403020204" pitchFamily="49" charset="0"/>
              </a:rPr>
              <a:t>CTAs</a:t>
            </a:r>
            <a:r>
              <a:rPr lang="pt-BR" b="0" i="0" dirty="0">
                <a:solidFill>
                  <a:srgbClr val="002060"/>
                </a:solidFill>
                <a:effectLst/>
                <a:latin typeface="Source Code Pro" panose="020B0509030403020204" pitchFamily="49" charset="0"/>
                <a:ea typeface="Source Code Pro" panose="020B0509030403020204" pitchFamily="49" charset="0"/>
              </a:rPr>
              <a:t>).</a:t>
            </a:r>
          </a:p>
          <a:p>
            <a:pPr algn="l">
              <a:buFont typeface="Arial" panose="020B0604020202020204" pitchFamily="34" charset="0"/>
              <a:buChar char="•"/>
            </a:pPr>
            <a:r>
              <a:rPr lang="pt-BR" b="1" i="0" dirty="0">
                <a:solidFill>
                  <a:srgbClr val="002060"/>
                </a:solidFill>
                <a:effectLst/>
                <a:latin typeface="Source Code Pro" panose="020B0509030403020204" pitchFamily="49" charset="0"/>
                <a:ea typeface="Source Code Pro" panose="020B0509030403020204" pitchFamily="49" charset="0"/>
              </a:rPr>
              <a:t>Verde</a:t>
            </a:r>
            <a:r>
              <a:rPr lang="pt-BR" b="0" i="0" dirty="0">
                <a:solidFill>
                  <a:srgbClr val="002060"/>
                </a:solidFill>
                <a:effectLst/>
                <a:latin typeface="Source Code Pro" panose="020B0509030403020204" pitchFamily="49" charset="0"/>
                <a:ea typeface="Source Code Pro" panose="020B0509030403020204" pitchFamily="49" charset="0"/>
              </a:rPr>
              <a:t>: Representa crescimento e tranquilidade, escolha popular para sites relacionados à saúde e sustentabilidade.</a:t>
            </a:r>
          </a:p>
          <a:p>
            <a:pPr marL="0" lvl="0" indent="0" algn="l" rtl="0">
              <a:spcBef>
                <a:spcPts val="1600"/>
              </a:spcBef>
              <a:spcAft>
                <a:spcPts val="0"/>
              </a:spcAft>
              <a:buNone/>
            </a:pPr>
            <a:endParaRPr b="1" dirty="0">
              <a:solidFill>
                <a:schemeClr val="bg2">
                  <a:lumMod val="75000"/>
                </a:schemeClr>
              </a:solidFill>
            </a:endParaRPr>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53FD6AE8-6945-34F8-1363-D298C574CF75}"/>
              </a:ext>
            </a:extLst>
          </p:cNvPr>
          <p:cNvSpPr txBox="1">
            <a:spLocks/>
          </p:cNvSpPr>
          <p:nvPr/>
        </p:nvSpPr>
        <p:spPr>
          <a:xfrm>
            <a:off x="139422" y="0"/>
            <a:ext cx="8520600" cy="122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dirty="0"/>
              <a:t>Cores</a:t>
            </a:r>
          </a:p>
        </p:txBody>
      </p:sp>
    </p:spTree>
    <p:extLst>
      <p:ext uri="{BB962C8B-B14F-4D97-AF65-F5344CB8AC3E}">
        <p14:creationId xmlns:p14="http://schemas.microsoft.com/office/powerpoint/2010/main" val="2550374244"/>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3"/>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114300" indent="0" algn="l">
              <a:buNone/>
            </a:pPr>
            <a:r>
              <a:rPr lang="pt-BR" b="1" i="0" dirty="0">
                <a:solidFill>
                  <a:schemeClr val="bg2">
                    <a:lumMod val="75000"/>
                  </a:schemeClr>
                </a:solidFill>
                <a:effectLst/>
                <a:latin typeface="Source Code Pro" panose="020B0509030403020204" pitchFamily="49" charset="0"/>
                <a:ea typeface="Source Code Pro" panose="020B0509030403020204" pitchFamily="49" charset="0"/>
              </a:rPr>
              <a:t>Acessibilidade e Cores</a:t>
            </a:r>
          </a:p>
          <a:p>
            <a:pPr marL="114300" indent="0" algn="l">
              <a:buNone/>
            </a:pPr>
            <a:r>
              <a:rPr lang="pt-BR" b="0" i="0" dirty="0">
                <a:solidFill>
                  <a:schemeClr val="bg2">
                    <a:lumMod val="75000"/>
                  </a:schemeClr>
                </a:solidFill>
                <a:effectLst/>
                <a:latin typeface="Source Code Pro" panose="020B0509030403020204" pitchFamily="49" charset="0"/>
                <a:ea typeface="Source Code Pro" panose="020B0509030403020204" pitchFamily="49" charset="0"/>
              </a:rPr>
              <a:t>A acessibilidade deve ser uma consideração primária ao escolher cores para interfaces. Isso inclui:</a:t>
            </a:r>
          </a:p>
          <a:p>
            <a:pPr algn="l">
              <a:buFont typeface="Arial" panose="020B0604020202020204" pitchFamily="34" charset="0"/>
              <a:buChar char="•"/>
            </a:pPr>
            <a:r>
              <a:rPr lang="pt-BR" b="1" i="0" dirty="0">
                <a:solidFill>
                  <a:schemeClr val="bg2">
                    <a:lumMod val="75000"/>
                  </a:schemeClr>
                </a:solidFill>
                <a:effectLst/>
                <a:latin typeface="Source Code Pro" panose="020B0509030403020204" pitchFamily="49" charset="0"/>
                <a:ea typeface="Source Code Pro" panose="020B0509030403020204" pitchFamily="49" charset="0"/>
              </a:rPr>
              <a:t>Contraste Adequado</a:t>
            </a:r>
            <a:r>
              <a:rPr lang="pt-BR" b="0" i="0" dirty="0">
                <a:solidFill>
                  <a:schemeClr val="bg2">
                    <a:lumMod val="75000"/>
                  </a:schemeClr>
                </a:solidFill>
                <a:effectLst/>
                <a:latin typeface="Source Code Pro" panose="020B0509030403020204" pitchFamily="49" charset="0"/>
                <a:ea typeface="Source Code Pro" panose="020B0509030403020204" pitchFamily="49" charset="0"/>
              </a:rPr>
              <a:t>: Garantir que o texto tenha contraste suficiente com o fundo para leitura por usuários com deficiências visuais.</a:t>
            </a:r>
          </a:p>
          <a:p>
            <a:pPr algn="l">
              <a:buFont typeface="Arial" panose="020B0604020202020204" pitchFamily="34" charset="0"/>
              <a:buChar char="•"/>
            </a:pPr>
            <a:r>
              <a:rPr lang="pt-BR" b="1" i="0" dirty="0">
                <a:solidFill>
                  <a:schemeClr val="bg2">
                    <a:lumMod val="75000"/>
                  </a:schemeClr>
                </a:solidFill>
                <a:effectLst/>
                <a:latin typeface="Source Code Pro" panose="020B0509030403020204" pitchFamily="49" charset="0"/>
                <a:ea typeface="Source Code Pro" panose="020B0509030403020204" pitchFamily="49" charset="0"/>
              </a:rPr>
              <a:t>Evitar Cores Problemáticas</a:t>
            </a:r>
            <a:r>
              <a:rPr lang="pt-BR" b="0" i="0" dirty="0">
                <a:solidFill>
                  <a:schemeClr val="bg2">
                    <a:lumMod val="75000"/>
                  </a:schemeClr>
                </a:solidFill>
                <a:effectLst/>
                <a:latin typeface="Source Code Pro" panose="020B0509030403020204" pitchFamily="49" charset="0"/>
                <a:ea typeface="Source Code Pro" panose="020B0509030403020204" pitchFamily="49" charset="0"/>
              </a:rPr>
              <a:t>: Ser cauteloso com cores que são comumente difíceis de distinguir, como vermelho/verde, em consideração ao daltonismo.</a:t>
            </a:r>
          </a:p>
          <a:p>
            <a:pPr marL="0" lvl="0" indent="0" algn="l" rtl="0">
              <a:spcBef>
                <a:spcPts val="1600"/>
              </a:spcBef>
              <a:spcAft>
                <a:spcPts val="0"/>
              </a:spcAft>
              <a:buNone/>
            </a:pPr>
            <a:endParaRPr b="1" dirty="0">
              <a:solidFill>
                <a:schemeClr val="bg2">
                  <a:lumMod val="75000"/>
                </a:schemeClr>
              </a:solidFill>
            </a:endParaRPr>
          </a:p>
          <a:p>
            <a:pPr marL="0" lvl="0" indent="0" algn="l" rtl="0">
              <a:spcBef>
                <a:spcPts val="1600"/>
              </a:spcBef>
              <a:spcAft>
                <a:spcPts val="0"/>
              </a:spcAft>
              <a:buNone/>
            </a:pPr>
            <a:endParaRPr b="1" dirty="0"/>
          </a:p>
          <a:p>
            <a:pPr marL="0" lvl="0" indent="0" algn="l" rtl="0">
              <a:spcBef>
                <a:spcPts val="1600"/>
              </a:spcBef>
              <a:spcAft>
                <a:spcPts val="1600"/>
              </a:spcAft>
              <a:buNone/>
            </a:pPr>
            <a:endParaRPr dirty="0"/>
          </a:p>
        </p:txBody>
      </p:sp>
      <p:sp>
        <p:nvSpPr>
          <p:cNvPr id="4" name="Google Shape;56;p13">
            <a:extLst>
              <a:ext uri="{FF2B5EF4-FFF2-40B4-BE49-F238E27FC236}">
                <a16:creationId xmlns:a16="http://schemas.microsoft.com/office/drawing/2014/main" id="{53FD6AE8-6945-34F8-1363-D298C574CF75}"/>
              </a:ext>
            </a:extLst>
          </p:cNvPr>
          <p:cNvSpPr txBox="1">
            <a:spLocks/>
          </p:cNvSpPr>
          <p:nvPr/>
        </p:nvSpPr>
        <p:spPr>
          <a:xfrm>
            <a:off x="139422" y="0"/>
            <a:ext cx="8520600" cy="12286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1pPr>
            <a:lvl2pPr marR="0" lvl="1"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2pPr>
            <a:lvl3pPr marR="0" lvl="2"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3pPr>
            <a:lvl4pPr marR="0" lvl="3"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4pPr>
            <a:lvl5pPr marR="0" lvl="4"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5pPr>
            <a:lvl6pPr marR="0" lvl="5"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6pPr>
            <a:lvl7pPr marR="0" lvl="6"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7pPr>
            <a:lvl8pPr marR="0" lvl="7"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8pPr>
            <a:lvl9pPr marR="0" lvl="8" algn="l" rtl="0">
              <a:lnSpc>
                <a:spcPct val="100000"/>
              </a:lnSpc>
              <a:spcBef>
                <a:spcPts val="0"/>
              </a:spcBef>
              <a:spcAft>
                <a:spcPts val="0"/>
              </a:spcAft>
              <a:buClr>
                <a:schemeClr val="accent1"/>
              </a:buClr>
              <a:buSzPts val="4200"/>
              <a:buFont typeface="Amatic SC"/>
              <a:buNone/>
              <a:defRPr sz="4200" b="1" i="0" u="none" strike="noStrike" cap="none">
                <a:solidFill>
                  <a:schemeClr val="accent1"/>
                </a:solidFill>
                <a:latin typeface="Amatic SC"/>
                <a:ea typeface="Amatic SC"/>
                <a:cs typeface="Amatic SC"/>
                <a:sym typeface="Amatic SC"/>
              </a:defRPr>
            </a:lvl9pPr>
          </a:lstStyle>
          <a:p>
            <a:pPr algn="ctr"/>
            <a:r>
              <a:rPr lang="pt-BR" dirty="0"/>
              <a:t>Cores</a:t>
            </a:r>
          </a:p>
        </p:txBody>
      </p:sp>
    </p:spTree>
    <p:extLst>
      <p:ext uri="{BB962C8B-B14F-4D97-AF65-F5344CB8AC3E}">
        <p14:creationId xmlns:p14="http://schemas.microsoft.com/office/powerpoint/2010/main" val="949125070"/>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490250" y="526350"/>
            <a:ext cx="785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3600" dirty="0"/>
              <a:t>A cor não apenas melhora a estética de um design, mas também organiza informações, transmite estados emocionais e influencia as decisões dos usuários</a:t>
            </a:r>
            <a:endParaRPr sz="3600" dirty="0"/>
          </a:p>
        </p:txBody>
      </p:sp>
    </p:spTree>
    <p:extLst>
      <p:ext uri="{BB962C8B-B14F-4D97-AF65-F5344CB8AC3E}">
        <p14:creationId xmlns:p14="http://schemas.microsoft.com/office/powerpoint/2010/main" val="4250652457"/>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a:spLocks noGrp="1"/>
          </p:cNvSpPr>
          <p:nvPr>
            <p:ph type="subTitle" idx="1"/>
          </p:nvPr>
        </p:nvSpPr>
        <p:spPr>
          <a:xfrm>
            <a:off x="265500" y="1140603"/>
            <a:ext cx="4045200" cy="30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a:t>As cores carregam uma variedade de mensagens psicológicas que podem ser usadas para influenciar o sentido verbal da tipografia. </a:t>
            </a:r>
            <a:endParaRPr/>
          </a:p>
        </p:txBody>
      </p:sp>
      <p:pic>
        <p:nvPicPr>
          <p:cNvPr id="177" name="Google Shape;177;p34"/>
          <p:cNvPicPr preferRelativeResize="0"/>
          <p:nvPr/>
        </p:nvPicPr>
        <p:blipFill>
          <a:blip r:embed="rId3">
            <a:alphaModFix/>
          </a:blip>
          <a:stretch>
            <a:fillRect/>
          </a:stretch>
        </p:blipFill>
        <p:spPr>
          <a:xfrm>
            <a:off x="5614450" y="152400"/>
            <a:ext cx="2736262" cy="4838700"/>
          </a:xfrm>
          <a:prstGeom prst="rect">
            <a:avLst/>
          </a:prstGeom>
          <a:noFill/>
          <a:ln>
            <a:noFill/>
          </a:ln>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txBox="1">
            <a:spLocks noGrp="1"/>
          </p:cNvSpPr>
          <p:nvPr>
            <p:ph type="title"/>
          </p:nvPr>
        </p:nvSpPr>
        <p:spPr>
          <a:xfrm>
            <a:off x="311700" y="1240275"/>
            <a:ext cx="8520600" cy="198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dica!</a:t>
            </a:r>
            <a:endParaRPr/>
          </a:p>
        </p:txBody>
      </p:sp>
      <p:sp>
        <p:nvSpPr>
          <p:cNvPr id="188" name="Google Shape;188;p36"/>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sz="2400" dirty="0">
                <a:hlinkClick r:id="rId3"/>
              </a:rPr>
              <a:t>https://fonts.google.com</a:t>
            </a:r>
            <a:endParaRPr lang="pt-BR" sz="2400" dirty="0"/>
          </a:p>
          <a:p>
            <a:pPr marL="0" lvl="0" indent="0" algn="ctr" rtl="0">
              <a:spcBef>
                <a:spcPts val="0"/>
              </a:spcBef>
              <a:spcAft>
                <a:spcPts val="1600"/>
              </a:spcAft>
              <a:buNone/>
            </a:pPr>
            <a:endParaRPr sz="2400" dirty="0"/>
          </a:p>
        </p:txBody>
      </p: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cores </a:t>
            </a:r>
            <a:endParaRP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 as cores em ui design</a:t>
            </a:r>
            <a:endParaRPr/>
          </a:p>
        </p:txBody>
      </p:sp>
      <p:sp>
        <p:nvSpPr>
          <p:cNvPr id="199" name="Google Shape;199;p3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400" dirty="0"/>
              <a:t>Selecione a paleta de cores</a:t>
            </a:r>
            <a:endParaRPr sz="2400" dirty="0"/>
          </a:p>
          <a:p>
            <a:pPr marL="0" lvl="0" indent="0" algn="l" rtl="0">
              <a:spcBef>
                <a:spcPts val="1600"/>
              </a:spcBef>
              <a:spcAft>
                <a:spcPts val="0"/>
              </a:spcAft>
              <a:buNone/>
            </a:pPr>
            <a:r>
              <a:rPr lang="pt-BR" sz="2400" dirty="0"/>
              <a:t>Dicas:</a:t>
            </a:r>
            <a:endParaRPr sz="2400" dirty="0"/>
          </a:p>
          <a:p>
            <a:pPr marL="0" lvl="0" indent="0" algn="l" rtl="0">
              <a:spcBef>
                <a:spcPts val="1600"/>
              </a:spcBef>
              <a:spcAft>
                <a:spcPts val="0"/>
              </a:spcAft>
              <a:buNone/>
            </a:pPr>
            <a:r>
              <a:rPr lang="pt-BR" u="sng" dirty="0">
                <a:solidFill>
                  <a:schemeClr val="accent5"/>
                </a:solidFill>
                <a:hlinkClick r:id="rId3"/>
              </a:rPr>
              <a:t>https://color.adobe.com/</a:t>
            </a:r>
            <a:endParaRPr dirty="0"/>
          </a:p>
          <a:p>
            <a:pPr marL="0" lvl="0" indent="0" algn="l" rtl="0">
              <a:spcBef>
                <a:spcPts val="1600"/>
              </a:spcBef>
              <a:spcAft>
                <a:spcPts val="0"/>
              </a:spcAft>
              <a:buNone/>
            </a:pPr>
            <a:r>
              <a:rPr lang="pt-BR" u="sng" dirty="0">
                <a:solidFill>
                  <a:schemeClr val="accent5"/>
                </a:solidFill>
                <a:hlinkClick r:id="rId4"/>
              </a:rPr>
              <a:t>https://www.webcolors.com.br</a:t>
            </a:r>
            <a:endParaRPr dirty="0"/>
          </a:p>
          <a:p>
            <a:pPr marL="0" lvl="0" indent="0" algn="l" rtl="0">
              <a:spcBef>
                <a:spcPts val="1600"/>
              </a:spcBef>
              <a:spcAft>
                <a:spcPts val="0"/>
              </a:spcAft>
              <a:buNone/>
            </a:pPr>
            <a:r>
              <a:rPr lang="pt-BR" u="sng" dirty="0">
                <a:solidFill>
                  <a:schemeClr val="accent5"/>
                </a:solidFill>
                <a:hlinkClick r:id="rId5"/>
              </a:rPr>
              <a:t>https://colourco.de</a:t>
            </a:r>
            <a:endParaRPr dirty="0"/>
          </a:p>
          <a:p>
            <a:pPr marL="0" lvl="0" indent="0" algn="l" rtl="0">
              <a:spcBef>
                <a:spcPts val="1600"/>
              </a:spcBef>
              <a:spcAft>
                <a:spcPts val="0"/>
              </a:spcAft>
              <a:buNone/>
            </a:pPr>
            <a:r>
              <a:rPr lang="pt-BR" u="sng" dirty="0">
                <a:solidFill>
                  <a:schemeClr val="hlink"/>
                </a:solidFill>
                <a:hlinkClick r:id="rId6"/>
              </a:rPr>
              <a:t>http://www.pictaculous.com</a:t>
            </a: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pt-BR" dirty="0"/>
              <a:t>	</a:t>
            </a:r>
            <a:endParaRPr dirty="0"/>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03"/>
        <p:cNvGrpSpPr/>
        <p:nvPr/>
      </p:nvGrpSpPr>
      <p:grpSpPr>
        <a:xfrm>
          <a:off x="0" y="0"/>
          <a:ext cx="0" cy="0"/>
          <a:chOff x="0" y="0"/>
          <a:chExt cx="0" cy="0"/>
        </a:xfrm>
      </p:grpSpPr>
      <p:sp>
        <p:nvSpPr>
          <p:cNvPr id="204" name="Google Shape;204;p39"/>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a:t>USE A REGRA DO </a:t>
            </a:r>
            <a:endParaRPr/>
          </a:p>
          <a:p>
            <a:pPr marL="0" lvl="0" indent="0" algn="ctr" rtl="0">
              <a:spcBef>
                <a:spcPts val="0"/>
              </a:spcBef>
              <a:spcAft>
                <a:spcPts val="0"/>
              </a:spcAft>
              <a:buNone/>
            </a:pPr>
            <a:r>
              <a:rPr lang="pt-BR"/>
              <a:t>60 - 30 -10</a:t>
            </a:r>
            <a:endParaRPr/>
          </a:p>
        </p:txBody>
      </p: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490250" y="526350"/>
            <a:ext cx="5589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sz="2400">
                <a:solidFill>
                  <a:schemeClr val="accent2"/>
                </a:solidFill>
              </a:rPr>
              <a:t>Essa é uma regra da arquitetura e da área do design de interiores, mas ela também pode ajudar você a unir cores de uma forma mais fácil e coesa em outros ramos, como nas interfaces, por exemplo.</a:t>
            </a:r>
            <a:endParaRPr sz="2400">
              <a:solidFill>
                <a:schemeClr val="accent2"/>
              </a:solidFill>
            </a:endParaRPr>
          </a:p>
          <a:p>
            <a:pPr marL="0" lvl="0" indent="0" algn="l" rtl="0">
              <a:spcBef>
                <a:spcPts val="0"/>
              </a:spcBef>
              <a:spcAft>
                <a:spcPts val="0"/>
              </a:spcAft>
              <a:buNone/>
            </a:pPr>
            <a:r>
              <a:rPr lang="pt-BR" sz="2400">
                <a:solidFill>
                  <a:schemeClr val="accent2"/>
                </a:solidFill>
              </a:rPr>
              <a:t>Antes de iniciar o projeto, selecione 3 cores principais. Meu conselho é que você leve em considerações as cores relacionadas à marca e sua comunicação de uma forma geral. A partir dessa definição, divida as três cores selecionadas dentro da regra 60–30–10, onde 60% é a tonalidade dominante, 30% é a cor secundária e 10% é para a cor de destaque.</a:t>
            </a:r>
            <a:endParaRPr sz="2400">
              <a:solidFill>
                <a:schemeClr val="accent2"/>
              </a:solidFill>
            </a:endParaRPr>
          </a:p>
          <a:p>
            <a:pPr marL="0" lvl="0" indent="0" algn="l" rtl="0">
              <a:spcBef>
                <a:spcPts val="0"/>
              </a:spcBef>
              <a:spcAft>
                <a:spcPts val="0"/>
              </a:spcAft>
              <a:buNone/>
            </a:pPr>
            <a:endParaRPr sz="1800">
              <a:solidFill>
                <a:schemeClr val="accent2"/>
              </a:solidFill>
            </a:endParaRPr>
          </a:p>
        </p:txBody>
      </p:sp>
      <p:sp>
        <p:nvSpPr>
          <p:cNvPr id="210" name="Google Shape;210;p40"/>
          <p:cNvSpPr/>
          <p:nvPr/>
        </p:nvSpPr>
        <p:spPr>
          <a:xfrm>
            <a:off x="6585400" y="1484950"/>
            <a:ext cx="2378100" cy="3873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2"/>
              </a:highlight>
            </a:endParaRPr>
          </a:p>
        </p:txBody>
      </p:sp>
      <p:sp>
        <p:nvSpPr>
          <p:cNvPr id="211" name="Google Shape;211;p40"/>
          <p:cNvSpPr/>
          <p:nvPr/>
        </p:nvSpPr>
        <p:spPr>
          <a:xfrm>
            <a:off x="6585400" y="2028350"/>
            <a:ext cx="1173000" cy="3873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0"/>
          <p:cNvSpPr/>
          <p:nvPr/>
        </p:nvSpPr>
        <p:spPr>
          <a:xfrm>
            <a:off x="6585400" y="2604900"/>
            <a:ext cx="408900" cy="387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0"/>
          <p:cNvSpPr txBox="1"/>
          <p:nvPr/>
        </p:nvSpPr>
        <p:spPr>
          <a:xfrm>
            <a:off x="504875" y="4573175"/>
            <a:ext cx="65316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b="1">
                <a:solidFill>
                  <a:schemeClr val="dk2"/>
                </a:solidFill>
              </a:rPr>
              <a:t>https://brasil.uxdesign.cc/como-usar-as-cores-em-ui-design-9e145cb21664</a:t>
            </a:r>
            <a:endParaRPr sz="1000">
              <a:solidFill>
                <a:schemeClr val="dk2"/>
              </a:solidFill>
            </a:endParaRP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86C06-E390-CB4D-9608-A79B71CCD09A}"/>
              </a:ext>
            </a:extLst>
          </p:cNvPr>
          <p:cNvSpPr>
            <a:spLocks noGrp="1"/>
          </p:cNvSpPr>
          <p:nvPr>
            <p:ph type="title"/>
          </p:nvPr>
        </p:nvSpPr>
        <p:spPr/>
        <p:txBody>
          <a:bodyPr/>
          <a:lstStyle/>
          <a:p>
            <a:r>
              <a:rPr lang="pt-BR" dirty="0"/>
              <a:t>Para não errar!</a:t>
            </a:r>
          </a:p>
        </p:txBody>
      </p:sp>
      <p:sp>
        <p:nvSpPr>
          <p:cNvPr id="3" name="Subtítulo 2">
            <a:extLst>
              <a:ext uri="{FF2B5EF4-FFF2-40B4-BE49-F238E27FC236}">
                <a16:creationId xmlns:a16="http://schemas.microsoft.com/office/drawing/2014/main" id="{2D9399A9-2E25-CD49-A208-393C19066901}"/>
              </a:ext>
            </a:extLst>
          </p:cNvPr>
          <p:cNvSpPr>
            <a:spLocks noGrp="1"/>
          </p:cNvSpPr>
          <p:nvPr>
            <p:ph type="subTitle" idx="1"/>
          </p:nvPr>
        </p:nvSpPr>
        <p:spPr/>
        <p:txBody>
          <a:bodyPr/>
          <a:lstStyle/>
          <a:p>
            <a:r>
              <a:rPr lang="pt-BR" dirty="0"/>
              <a:t>O que você pode evitar!</a:t>
            </a:r>
          </a:p>
        </p:txBody>
      </p:sp>
      <p:sp>
        <p:nvSpPr>
          <p:cNvPr id="4" name="Espaço Reservado para Texto 3">
            <a:extLst>
              <a:ext uri="{FF2B5EF4-FFF2-40B4-BE49-F238E27FC236}">
                <a16:creationId xmlns:a16="http://schemas.microsoft.com/office/drawing/2014/main" id="{17E1852E-D20E-C049-9AA5-1E5AB3764DBB}"/>
              </a:ext>
            </a:extLst>
          </p:cNvPr>
          <p:cNvSpPr>
            <a:spLocks noGrp="1"/>
          </p:cNvSpPr>
          <p:nvPr>
            <p:ph type="body" idx="2"/>
          </p:nvPr>
        </p:nvSpPr>
        <p:spPr>
          <a:xfrm>
            <a:off x="4927600" y="355600"/>
            <a:ext cx="3848900" cy="4063700"/>
          </a:xfrm>
        </p:spPr>
        <p:txBody>
          <a:bodyPr/>
          <a:lstStyle/>
          <a:p>
            <a:pPr marL="114300" indent="0">
              <a:buNone/>
            </a:pPr>
            <a:endParaRPr lang="pt-BR" dirty="0"/>
          </a:p>
          <a:p>
            <a:r>
              <a:rPr lang="pt-BR" dirty="0"/>
              <a:t>Misturar muitos tipos de fontes diferentes</a:t>
            </a:r>
          </a:p>
          <a:p>
            <a:r>
              <a:rPr lang="pt-BR" dirty="0"/>
              <a:t>Fontes não </a:t>
            </a:r>
            <a:r>
              <a:rPr lang="pt-BR" dirty="0" err="1"/>
              <a:t>serifadas</a:t>
            </a:r>
            <a:r>
              <a:rPr lang="pt-BR" dirty="0"/>
              <a:t> em conteúdos longos</a:t>
            </a:r>
          </a:p>
          <a:p>
            <a:r>
              <a:rPr lang="pt-BR" dirty="0"/>
              <a:t>Uso incorreto do </a:t>
            </a:r>
            <a:r>
              <a:rPr lang="pt-BR" sz="1600" dirty="0"/>
              <a:t>alinhamento</a:t>
            </a:r>
            <a:r>
              <a:rPr lang="pt-BR" dirty="0"/>
              <a:t> centralizado</a:t>
            </a:r>
          </a:p>
          <a:p>
            <a:r>
              <a:rPr lang="pt-BR" dirty="0"/>
              <a:t>Contraste inadequado entre as cores do fundo e das letras</a:t>
            </a:r>
          </a:p>
          <a:p>
            <a:endParaRPr lang="pt-BR" dirty="0"/>
          </a:p>
        </p:txBody>
      </p:sp>
    </p:spTree>
    <p:extLst>
      <p:ext uri="{BB962C8B-B14F-4D97-AF65-F5344CB8AC3E}">
        <p14:creationId xmlns:p14="http://schemas.microsoft.com/office/powerpoint/2010/main" val="378583323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pic>
        <p:nvPicPr>
          <p:cNvPr id="1026" name="Picture 2">
            <a:extLst>
              <a:ext uri="{FF2B5EF4-FFF2-40B4-BE49-F238E27FC236}">
                <a16:creationId xmlns:a16="http://schemas.microsoft.com/office/drawing/2014/main" id="{603F39F8-DB41-A210-EFFE-AC1CE1D1A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736" y="1643270"/>
            <a:ext cx="5138528" cy="321158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56;p13">
            <a:extLst>
              <a:ext uri="{FF2B5EF4-FFF2-40B4-BE49-F238E27FC236}">
                <a16:creationId xmlns:a16="http://schemas.microsoft.com/office/drawing/2014/main" id="{523F2A1F-CE5B-9991-7B4D-3CDF5F078ABF}"/>
              </a:ext>
            </a:extLst>
          </p:cNvPr>
          <p:cNvSpPr txBox="1">
            <a:spLocks/>
          </p:cNvSpPr>
          <p:nvPr/>
        </p:nvSpPr>
        <p:spPr>
          <a:xfrm>
            <a:off x="311700" y="392150"/>
            <a:ext cx="8520600" cy="1131850"/>
          </a:xfrm>
          <a:prstGeom prst="rect">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1pPr>
            <a:lvl2pPr marR="0" lvl="1"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2pPr>
            <a:lvl3pPr marR="0" lvl="2"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3pPr>
            <a:lvl4pPr marR="0" lvl="3"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4pPr>
            <a:lvl5pPr marR="0" lvl="4"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5pPr>
            <a:lvl6pPr marR="0" lvl="5"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6pPr>
            <a:lvl7pPr marR="0" lvl="6"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7pPr>
            <a:lvl8pPr marR="0" lvl="7"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8pPr>
            <a:lvl9pPr marR="0" lvl="8" algn="ctr" rtl="0">
              <a:lnSpc>
                <a:spcPct val="100000"/>
              </a:lnSpc>
              <a:spcBef>
                <a:spcPts val="0"/>
              </a:spcBef>
              <a:spcAft>
                <a:spcPts val="0"/>
              </a:spcAft>
              <a:buClr>
                <a:schemeClr val="accent1"/>
              </a:buClr>
              <a:buSzPts val="4800"/>
              <a:buFont typeface="Amatic SC"/>
              <a:buNone/>
              <a:defRPr sz="4800" b="1" i="0" u="none" strike="noStrike" cap="none">
                <a:solidFill>
                  <a:schemeClr val="accent1"/>
                </a:solidFill>
                <a:latin typeface="Amatic SC"/>
                <a:ea typeface="Amatic SC"/>
                <a:cs typeface="Amatic SC"/>
                <a:sym typeface="Amatic SC"/>
              </a:defRPr>
            </a:lvl9pPr>
          </a:lstStyle>
          <a:p>
            <a:r>
              <a:rPr lang="pt-BR" sz="8000" dirty="0"/>
              <a:t>tipografia</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title"/>
          </p:nvPr>
        </p:nvSpPr>
        <p:spPr>
          <a:xfrm>
            <a:off x="311700" y="1011675"/>
            <a:ext cx="8520600" cy="198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BR"/>
              <a:t>dica icons!</a:t>
            </a:r>
            <a:endParaRPr/>
          </a:p>
        </p:txBody>
      </p:sp>
      <p:sp>
        <p:nvSpPr>
          <p:cNvPr id="219" name="Google Shape;219;p41"/>
          <p:cNvSpPr txBox="1">
            <a:spLocks noGrp="1"/>
          </p:cNvSpPr>
          <p:nvPr>
            <p:ph type="body" idx="1"/>
          </p:nvPr>
        </p:nvSpPr>
        <p:spPr>
          <a:xfrm>
            <a:off x="247500" y="3152225"/>
            <a:ext cx="8584800" cy="198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BR" u="sng" dirty="0">
                <a:solidFill>
                  <a:schemeClr val="hlink"/>
                </a:solidFill>
                <a:hlinkClick r:id="rId3"/>
              </a:rPr>
              <a:t>https://material.io/tools/icons/?style=sharp</a:t>
            </a:r>
            <a:endParaRPr dirty="0"/>
          </a:p>
          <a:p>
            <a:pPr marL="0" lvl="0" indent="0" algn="l" rtl="0">
              <a:lnSpc>
                <a:spcPct val="100000"/>
              </a:lnSpc>
              <a:spcBef>
                <a:spcPts val="1600"/>
              </a:spcBef>
              <a:spcAft>
                <a:spcPts val="0"/>
              </a:spcAft>
              <a:buNone/>
            </a:pPr>
            <a:r>
              <a:rPr lang="pt-BR" u="sng" dirty="0">
                <a:solidFill>
                  <a:schemeClr val="hlink"/>
                </a:solidFill>
                <a:hlinkClick r:id="rId4"/>
              </a:rPr>
              <a:t>https://www.flaticon.com</a:t>
            </a:r>
            <a:endParaRPr dirty="0"/>
          </a:p>
          <a:p>
            <a:pPr marL="0" lvl="0" indent="0" algn="l" rtl="0">
              <a:lnSpc>
                <a:spcPct val="100000"/>
              </a:lnSpc>
              <a:spcBef>
                <a:spcPts val="1600"/>
              </a:spcBef>
              <a:spcAft>
                <a:spcPts val="0"/>
              </a:spcAft>
              <a:buNone/>
            </a:pPr>
            <a:r>
              <a:rPr lang="pt-BR" u="sng" dirty="0">
                <a:solidFill>
                  <a:schemeClr val="hlink"/>
                </a:solidFill>
                <a:hlinkClick r:id="rId5"/>
              </a:rPr>
              <a:t>https://linearicons.com</a:t>
            </a:r>
            <a:endParaRPr dirty="0"/>
          </a:p>
          <a:p>
            <a:pPr marL="0" lvl="0" indent="0" algn="l" rtl="0">
              <a:lnSpc>
                <a:spcPct val="100000"/>
              </a:lnSpc>
              <a:spcBef>
                <a:spcPts val="1600"/>
              </a:spcBef>
              <a:spcAft>
                <a:spcPts val="0"/>
              </a:spcAft>
              <a:buNone/>
            </a:pPr>
            <a:r>
              <a:rPr lang="pt-BR" u="sng" dirty="0">
                <a:solidFill>
                  <a:schemeClr val="hlink"/>
                </a:solidFill>
                <a:hlinkClick r:id="rId6"/>
              </a:rPr>
              <a:t>https://icons8.com.br</a:t>
            </a:r>
            <a:endParaRPr dirty="0"/>
          </a:p>
          <a:p>
            <a:pPr marL="0" lvl="0" indent="0" algn="l" rtl="0">
              <a:lnSpc>
                <a:spcPct val="100000"/>
              </a:lnSpc>
              <a:spcBef>
                <a:spcPts val="1600"/>
              </a:spcBef>
              <a:spcAft>
                <a:spcPts val="0"/>
              </a:spcAft>
              <a:buNone/>
            </a:pPr>
            <a:endParaRPr dirty="0"/>
          </a:p>
          <a:p>
            <a:pPr marL="0" lvl="0" indent="0" algn="l" rtl="0">
              <a:lnSpc>
                <a:spcPct val="100000"/>
              </a:lnSpc>
              <a:spcBef>
                <a:spcPts val="1600"/>
              </a:spcBef>
              <a:spcAft>
                <a:spcPts val="0"/>
              </a:spcAft>
              <a:buNone/>
            </a:pPr>
            <a:endParaRPr dirty="0"/>
          </a:p>
          <a:p>
            <a:pPr marL="0" lvl="0" indent="0" algn="l" rtl="0">
              <a:lnSpc>
                <a:spcPct val="100000"/>
              </a:lnSpc>
              <a:spcBef>
                <a:spcPts val="1600"/>
              </a:spcBef>
              <a:spcAft>
                <a:spcPts val="1600"/>
              </a:spcAft>
              <a:buNone/>
            </a:pPr>
            <a:endParaRPr dirty="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90250" y="526350"/>
            <a:ext cx="82473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3000" dirty="0"/>
              <a:t>A tipografia é um elemento determinante no design de produtos onde a legibilidade, a acessibilidade e a estética devem andar de mãos dadas para criar experiências de usuário envolventes e eficazes. </a:t>
            </a:r>
          </a:p>
        </p:txBody>
      </p:sp>
      <p:sp>
        <p:nvSpPr>
          <p:cNvPr id="2" name="CaixaDeTexto 1">
            <a:extLst>
              <a:ext uri="{FF2B5EF4-FFF2-40B4-BE49-F238E27FC236}">
                <a16:creationId xmlns:a16="http://schemas.microsoft.com/office/drawing/2014/main" id="{6AA5F2A7-A35A-76F9-D182-7BF20CD712D6}"/>
              </a:ext>
            </a:extLst>
          </p:cNvPr>
          <p:cNvSpPr txBox="1"/>
          <p:nvPr/>
        </p:nvSpPr>
        <p:spPr>
          <a:xfrm>
            <a:off x="927654" y="3670853"/>
            <a:ext cx="6824950" cy="307777"/>
          </a:xfrm>
          <a:prstGeom prst="rect">
            <a:avLst/>
          </a:prstGeom>
          <a:noFill/>
        </p:spPr>
        <p:txBody>
          <a:bodyPr wrap="square" rtlCol="0">
            <a:spAutoFit/>
          </a:bodyPr>
          <a:lstStyle/>
          <a:p>
            <a:pPr algn="r"/>
            <a:r>
              <a:rPr lang="pt-BR" dirty="0">
                <a:solidFill>
                  <a:srgbClr val="002060"/>
                </a:solidFill>
                <a:hlinkClick r:id="rId3">
                  <a:extLst>
                    <a:ext uri="{A12FA001-AC4F-418D-AE19-62706E023703}">
                      <ahyp:hlinkClr xmlns:ahyp="http://schemas.microsoft.com/office/drawing/2018/hyperlinkcolor" val="tx"/>
                    </a:ext>
                  </a:extLst>
                </a:hlinkClick>
              </a:rPr>
              <a:t>Histórico da Tipografia</a:t>
            </a:r>
            <a:endParaRPr lang="pt-BR" dirty="0">
              <a:solidFill>
                <a:srgbClr val="002060"/>
              </a:solidFill>
            </a:endParaRPr>
          </a:p>
        </p:txBody>
      </p:sp>
      <p:sp>
        <p:nvSpPr>
          <p:cNvPr id="3" name="CaixaDeTexto 2">
            <a:extLst>
              <a:ext uri="{FF2B5EF4-FFF2-40B4-BE49-F238E27FC236}">
                <a16:creationId xmlns:a16="http://schemas.microsoft.com/office/drawing/2014/main" id="{A999B4C1-D210-9869-962D-D0AEA9AEAA3F}"/>
              </a:ext>
            </a:extLst>
          </p:cNvPr>
          <p:cNvSpPr txBox="1"/>
          <p:nvPr/>
        </p:nvSpPr>
        <p:spPr>
          <a:xfrm>
            <a:off x="4823791" y="3640075"/>
            <a:ext cx="990977" cy="369332"/>
          </a:xfrm>
          <a:prstGeom prst="rect">
            <a:avLst/>
          </a:prstGeom>
          <a:noFill/>
        </p:spPr>
        <p:txBody>
          <a:bodyPr wrap="none" rtlCol="0">
            <a:spAutoFit/>
          </a:bodyPr>
          <a:lstStyle/>
          <a:p>
            <a:r>
              <a:rPr lang="pt-BR" sz="1800" dirty="0">
                <a:solidFill>
                  <a:schemeClr val="bg1"/>
                </a:solidFill>
                <a:latin typeface="Amatic SC" pitchFamily="2" charset="-79"/>
                <a:cs typeface="Amatic SC" pitchFamily="2" charset="-79"/>
              </a:rPr>
              <a:t>Curiosidade:</a:t>
            </a:r>
          </a:p>
        </p:txBody>
      </p:sp>
    </p:spTree>
    <p:extLst>
      <p:ext uri="{BB962C8B-B14F-4D97-AF65-F5344CB8AC3E}">
        <p14:creationId xmlns:p14="http://schemas.microsoft.com/office/powerpoint/2010/main" val="292379937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F98F120-82FF-884A-8AD1-9ACE1FC2C990}"/>
              </a:ext>
            </a:extLst>
          </p:cNvPr>
          <p:cNvPicPr>
            <a:picLocks noChangeAspect="1"/>
          </p:cNvPicPr>
          <p:nvPr/>
        </p:nvPicPr>
        <p:blipFill>
          <a:blip r:embed="rId2"/>
          <a:stretch>
            <a:fillRect/>
          </a:stretch>
        </p:blipFill>
        <p:spPr>
          <a:xfrm>
            <a:off x="279400" y="114189"/>
            <a:ext cx="4406901" cy="2201301"/>
          </a:xfrm>
          <a:prstGeom prst="rect">
            <a:avLst/>
          </a:prstGeom>
          <a:effectLst>
            <a:softEdge rad="12700"/>
          </a:effectLst>
        </p:spPr>
      </p:pic>
      <p:pic>
        <p:nvPicPr>
          <p:cNvPr id="6" name="Imagem 5">
            <a:extLst>
              <a:ext uri="{FF2B5EF4-FFF2-40B4-BE49-F238E27FC236}">
                <a16:creationId xmlns:a16="http://schemas.microsoft.com/office/drawing/2014/main" id="{1FB2C9F3-B79A-704B-9D73-68261783DDEA}"/>
              </a:ext>
            </a:extLst>
          </p:cNvPr>
          <p:cNvPicPr>
            <a:picLocks noChangeAspect="1"/>
          </p:cNvPicPr>
          <p:nvPr/>
        </p:nvPicPr>
        <p:blipFill>
          <a:blip r:embed="rId3"/>
          <a:stretch>
            <a:fillRect/>
          </a:stretch>
        </p:blipFill>
        <p:spPr>
          <a:xfrm>
            <a:off x="165100" y="2241810"/>
            <a:ext cx="4635500" cy="2315489"/>
          </a:xfrm>
          <a:prstGeom prst="rect">
            <a:avLst/>
          </a:prstGeom>
        </p:spPr>
      </p:pic>
      <p:pic>
        <p:nvPicPr>
          <p:cNvPr id="7" name="Imagem 6">
            <a:extLst>
              <a:ext uri="{FF2B5EF4-FFF2-40B4-BE49-F238E27FC236}">
                <a16:creationId xmlns:a16="http://schemas.microsoft.com/office/drawing/2014/main" id="{C285FB97-8F2C-6B45-89CA-9A752F72E5B4}"/>
              </a:ext>
            </a:extLst>
          </p:cNvPr>
          <p:cNvPicPr>
            <a:picLocks noChangeAspect="1"/>
          </p:cNvPicPr>
          <p:nvPr/>
        </p:nvPicPr>
        <p:blipFill>
          <a:blip r:embed="rId4"/>
          <a:stretch>
            <a:fillRect/>
          </a:stretch>
        </p:blipFill>
        <p:spPr>
          <a:xfrm>
            <a:off x="4838701" y="114189"/>
            <a:ext cx="4292599" cy="2144206"/>
          </a:xfrm>
          <a:prstGeom prst="rect">
            <a:avLst/>
          </a:prstGeom>
        </p:spPr>
      </p:pic>
      <p:pic>
        <p:nvPicPr>
          <p:cNvPr id="8" name="Imagem 7">
            <a:extLst>
              <a:ext uri="{FF2B5EF4-FFF2-40B4-BE49-F238E27FC236}">
                <a16:creationId xmlns:a16="http://schemas.microsoft.com/office/drawing/2014/main" id="{BB23497E-DFA8-7C4F-9DF9-E17301F69547}"/>
              </a:ext>
            </a:extLst>
          </p:cNvPr>
          <p:cNvPicPr>
            <a:picLocks noChangeAspect="1"/>
          </p:cNvPicPr>
          <p:nvPr/>
        </p:nvPicPr>
        <p:blipFill>
          <a:blip r:embed="rId5"/>
          <a:stretch>
            <a:fillRect/>
          </a:stretch>
        </p:blipFill>
        <p:spPr>
          <a:xfrm>
            <a:off x="4749798" y="2241809"/>
            <a:ext cx="4406901" cy="2201301"/>
          </a:xfrm>
          <a:prstGeom prst="rect">
            <a:avLst/>
          </a:prstGeom>
        </p:spPr>
      </p:pic>
    </p:spTree>
    <p:extLst>
      <p:ext uri="{BB962C8B-B14F-4D97-AF65-F5344CB8AC3E}">
        <p14:creationId xmlns:p14="http://schemas.microsoft.com/office/powerpoint/2010/main" val="30448608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Tipografia</a:t>
            </a:r>
            <a:endParaRPr dirty="0"/>
          </a:p>
        </p:txBody>
      </p:sp>
      <p:sp>
        <p:nvSpPr>
          <p:cNvPr id="73" name="Google Shape;73;p16"/>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114300" indent="0" algn="l">
              <a:buNone/>
            </a:pPr>
            <a:r>
              <a:rPr lang="pt-BR" b="1" dirty="0">
                <a:solidFill>
                  <a:schemeClr val="bg2">
                    <a:lumMod val="75000"/>
                  </a:schemeClr>
                </a:solidFill>
              </a:rPr>
              <a:t>1. </a:t>
            </a:r>
            <a:r>
              <a:rPr lang="pt-BR" sz="2000" b="1" i="0" dirty="0">
                <a:solidFill>
                  <a:schemeClr val="bg2">
                    <a:lumMod val="75000"/>
                  </a:schemeClr>
                </a:solidFill>
                <a:effectLst/>
                <a:latin typeface="Source Code Pro" panose="020B0509030403020204" pitchFamily="49" charset="0"/>
                <a:ea typeface="Source Code Pro" panose="020B0509030403020204" pitchFamily="49" charset="0"/>
              </a:rPr>
              <a:t>Tipos de Fontes</a:t>
            </a:r>
          </a:p>
          <a:p>
            <a:pPr lvl="1">
              <a:lnSpc>
                <a:spcPct val="100000"/>
              </a:lnSpc>
              <a:spcBef>
                <a:spcPts val="600"/>
              </a:spcBef>
              <a:buFont typeface="Wingdings" pitchFamily="2" charset="2"/>
              <a:buChar char="§"/>
            </a:pPr>
            <a:r>
              <a:rPr lang="pt-BR" sz="1800" b="1" i="0" dirty="0">
                <a:solidFill>
                  <a:schemeClr val="bg2">
                    <a:lumMod val="75000"/>
                  </a:schemeClr>
                </a:solidFill>
                <a:effectLst/>
                <a:latin typeface="Source Code Pro" panose="020B0509030403020204" pitchFamily="49" charset="0"/>
                <a:ea typeface="Source Code Pro" panose="020B0509030403020204" pitchFamily="49" charset="0"/>
              </a:rPr>
              <a:t>Serifadas</a:t>
            </a:r>
            <a:r>
              <a:rPr lang="pt-BR" sz="1800" b="0" i="0" dirty="0">
                <a:solidFill>
                  <a:schemeClr val="bg2">
                    <a:lumMod val="75000"/>
                  </a:schemeClr>
                </a:solidFill>
                <a:effectLst/>
                <a:latin typeface="Source Code Pro" panose="020B0509030403020204" pitchFamily="49" charset="0"/>
                <a:ea typeface="Source Code Pro" panose="020B0509030403020204" pitchFamily="49" charset="0"/>
              </a:rPr>
              <a:t>: Caracterizam-se por pequenos traços ou linhas anexadas ao final das letras. São consideradas tradicionais e são mais lidas em mídias impressas.</a:t>
            </a:r>
          </a:p>
          <a:p>
            <a:pPr lvl="1">
              <a:lnSpc>
                <a:spcPct val="100000"/>
              </a:lnSpc>
              <a:spcBef>
                <a:spcPts val="600"/>
              </a:spcBef>
              <a:buFont typeface="Wingdings" pitchFamily="2" charset="2"/>
              <a:buChar char="§"/>
            </a:pPr>
            <a:r>
              <a:rPr lang="pt-BR" sz="1800" b="1" i="0" dirty="0">
                <a:solidFill>
                  <a:schemeClr val="bg2">
                    <a:lumMod val="75000"/>
                  </a:schemeClr>
                </a:solidFill>
                <a:effectLst/>
                <a:latin typeface="Source Code Pro" panose="020B0509030403020204" pitchFamily="49" charset="0"/>
                <a:ea typeface="Source Code Pro" panose="020B0509030403020204" pitchFamily="49" charset="0"/>
              </a:rPr>
              <a:t>Sem Serifa</a:t>
            </a:r>
            <a:r>
              <a:rPr lang="pt-BR" sz="1800" b="0" i="0" dirty="0">
                <a:solidFill>
                  <a:schemeClr val="bg2">
                    <a:lumMod val="75000"/>
                  </a:schemeClr>
                </a:solidFill>
                <a:effectLst/>
                <a:latin typeface="Source Code Pro" panose="020B0509030403020204" pitchFamily="49" charset="0"/>
                <a:ea typeface="Source Code Pro" panose="020B0509030403020204" pitchFamily="49" charset="0"/>
              </a:rPr>
              <a:t>: Não possuem os pequenos traços nas extremidades das letras, o que as torna mais limpas e modernas, sendo preferidas para leitura em telas.</a:t>
            </a:r>
          </a:p>
          <a:p>
            <a:pPr lvl="1">
              <a:lnSpc>
                <a:spcPct val="100000"/>
              </a:lnSpc>
              <a:spcBef>
                <a:spcPts val="600"/>
              </a:spcBef>
              <a:buFont typeface="Wingdings" pitchFamily="2" charset="2"/>
              <a:buChar char="§"/>
            </a:pPr>
            <a:r>
              <a:rPr lang="pt-BR" sz="1800" b="1" i="0" dirty="0" err="1">
                <a:solidFill>
                  <a:schemeClr val="bg2">
                    <a:lumMod val="75000"/>
                  </a:schemeClr>
                </a:solidFill>
                <a:effectLst/>
                <a:latin typeface="Source Code Pro" panose="020B0509030403020204" pitchFamily="49" charset="0"/>
                <a:ea typeface="Source Code Pro" panose="020B0509030403020204" pitchFamily="49" charset="0"/>
              </a:rPr>
              <a:t>Monoespaçadas</a:t>
            </a:r>
            <a:r>
              <a:rPr lang="pt-BR" sz="1800" b="0" i="0" dirty="0">
                <a:solidFill>
                  <a:schemeClr val="bg2">
                    <a:lumMod val="75000"/>
                  </a:schemeClr>
                </a:solidFill>
                <a:effectLst/>
                <a:latin typeface="Source Code Pro" panose="020B0509030403020204" pitchFamily="49" charset="0"/>
                <a:ea typeface="Source Code Pro" panose="020B0509030403020204" pitchFamily="49" charset="0"/>
              </a:rPr>
              <a:t>: Cada letra ocupa o mesmo espaço horizontal. Comum em ambientes de codificação.</a:t>
            </a:r>
          </a:p>
          <a:p>
            <a:pPr lvl="1">
              <a:lnSpc>
                <a:spcPct val="100000"/>
              </a:lnSpc>
              <a:spcBef>
                <a:spcPts val="600"/>
              </a:spcBef>
              <a:buFont typeface="Wingdings" pitchFamily="2" charset="2"/>
              <a:buChar char="§"/>
            </a:pPr>
            <a:r>
              <a:rPr lang="pt-BR" sz="1800" b="1" i="0" dirty="0">
                <a:solidFill>
                  <a:schemeClr val="bg2">
                    <a:lumMod val="75000"/>
                  </a:schemeClr>
                </a:solidFill>
                <a:effectLst/>
                <a:latin typeface="Source Code Pro" panose="020B0509030403020204" pitchFamily="49" charset="0"/>
                <a:ea typeface="Source Code Pro" panose="020B0509030403020204" pitchFamily="49" charset="0"/>
              </a:rPr>
              <a:t>Script e Manuscritas</a:t>
            </a:r>
            <a:r>
              <a:rPr lang="pt-BR" sz="1800" b="0" i="0" dirty="0">
                <a:solidFill>
                  <a:schemeClr val="bg2">
                    <a:lumMod val="75000"/>
                  </a:schemeClr>
                </a:solidFill>
                <a:effectLst/>
                <a:latin typeface="Source Code Pro" panose="020B0509030403020204" pitchFamily="49" charset="0"/>
                <a:ea typeface="Source Code Pro" panose="020B0509030403020204" pitchFamily="49" charset="0"/>
              </a:rPr>
              <a:t>: Imitam a caligrafia manual e são usadas para adicionar personalidade</a:t>
            </a:r>
            <a:r>
              <a:rPr lang="pt-BR" sz="1800" b="0" i="0" dirty="0">
                <a:solidFill>
                  <a:schemeClr val="bg1">
                    <a:lumMod val="65000"/>
                  </a:schemeClr>
                </a:solidFill>
                <a:effectLst/>
                <a:latin typeface="Source Code Pro" panose="020B0509030403020204" pitchFamily="49" charset="0"/>
                <a:ea typeface="Source Code Pro" panose="020B0509030403020204" pitchFamily="49" charset="0"/>
              </a:rPr>
              <a:t>.</a:t>
            </a:r>
          </a:p>
          <a:p>
            <a:pPr marL="0" lvl="0" indent="0" algn="l" rtl="0">
              <a:spcBef>
                <a:spcPts val="1600"/>
              </a:spcBef>
              <a:spcAft>
                <a:spcPts val="0"/>
              </a:spcAft>
              <a:buNone/>
            </a:pPr>
            <a:endParaRPr sz="1400" dirty="0">
              <a:solidFill>
                <a:schemeClr val="bg1">
                  <a:lumMod val="65000"/>
                </a:schemeClr>
              </a:solidFill>
            </a:endParaRPr>
          </a:p>
          <a:p>
            <a:pPr marL="0" lvl="0" indent="0" algn="l" rtl="0">
              <a:spcBef>
                <a:spcPts val="1600"/>
              </a:spcBef>
              <a:spcAft>
                <a:spcPts val="1600"/>
              </a:spcAft>
              <a:buNone/>
            </a:pPr>
            <a:endParaRPr dirty="0"/>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Tipografia</a:t>
            </a:r>
            <a:endParaRPr dirty="0"/>
          </a:p>
        </p:txBody>
      </p:sp>
      <p:sp>
        <p:nvSpPr>
          <p:cNvPr id="73" name="Google Shape;73;p16"/>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114300" indent="0" algn="l">
              <a:buNone/>
            </a:pPr>
            <a:r>
              <a:rPr lang="pt-BR" sz="2000" b="1" i="0" dirty="0">
                <a:solidFill>
                  <a:schemeClr val="bg2">
                    <a:lumMod val="75000"/>
                  </a:schemeClr>
                </a:solidFill>
                <a:effectLst/>
                <a:latin typeface="Source Code Pro" panose="020B0509030403020204" pitchFamily="49" charset="0"/>
                <a:ea typeface="Source Code Pro" panose="020B0509030403020204" pitchFamily="49" charset="0"/>
              </a:rPr>
              <a:t>2. Legibilidade e Acessibilidade</a:t>
            </a:r>
          </a:p>
          <a:p>
            <a:pPr lvl="1">
              <a:lnSpc>
                <a:spcPct val="100000"/>
              </a:lnSpc>
              <a:spcBef>
                <a:spcPts val="1200"/>
              </a:spcBef>
              <a:buFont typeface="Wingdings" pitchFamily="2" charset="2"/>
              <a:buChar char="§"/>
            </a:pPr>
            <a:r>
              <a:rPr lang="pt-BR" sz="1800" b="1" dirty="0">
                <a:solidFill>
                  <a:schemeClr val="bg2">
                    <a:lumMod val="75000"/>
                  </a:schemeClr>
                </a:solidFill>
                <a:latin typeface="Source Code Pro" panose="020B0509030403020204" pitchFamily="49" charset="0"/>
                <a:ea typeface="Source Code Pro" panose="020B0509030403020204" pitchFamily="49" charset="0"/>
              </a:rPr>
              <a:t>Legibilidade: </a:t>
            </a:r>
            <a:r>
              <a:rPr lang="pt-BR" sz="1800" dirty="0">
                <a:solidFill>
                  <a:schemeClr val="bg2">
                    <a:lumMod val="75000"/>
                  </a:schemeClr>
                </a:solidFill>
                <a:latin typeface="Source Code Pro" panose="020B0509030403020204" pitchFamily="49" charset="0"/>
                <a:ea typeface="Source Code Pro" panose="020B0509030403020204" pitchFamily="49" charset="0"/>
              </a:rPr>
              <a:t>Refere-se à facilidade com que um texto pode ser lido. Fontes claras e um bom contraste entre texto e fundo são essenciais.</a:t>
            </a:r>
          </a:p>
          <a:p>
            <a:pPr lvl="1">
              <a:lnSpc>
                <a:spcPct val="100000"/>
              </a:lnSpc>
              <a:spcBef>
                <a:spcPts val="1200"/>
              </a:spcBef>
              <a:buFont typeface="Wingdings" pitchFamily="2" charset="2"/>
              <a:buChar char="§"/>
            </a:pPr>
            <a:r>
              <a:rPr lang="pt-BR" sz="1800" b="1" dirty="0">
                <a:solidFill>
                  <a:schemeClr val="bg2">
                    <a:lumMod val="75000"/>
                  </a:schemeClr>
                </a:solidFill>
                <a:latin typeface="Source Code Pro" panose="020B0509030403020204" pitchFamily="49" charset="0"/>
                <a:ea typeface="Source Code Pro" panose="020B0509030403020204" pitchFamily="49" charset="0"/>
              </a:rPr>
              <a:t>Acessibilidade</a:t>
            </a:r>
            <a:r>
              <a:rPr lang="pt-BR" sz="1800" dirty="0">
                <a:solidFill>
                  <a:schemeClr val="bg2">
                    <a:lumMod val="75000"/>
                  </a:schemeClr>
                </a:solidFill>
                <a:latin typeface="Source Code Pro" panose="020B0509030403020204" pitchFamily="49" charset="0"/>
                <a:ea typeface="Source Code Pro" panose="020B0509030403020204" pitchFamily="49" charset="0"/>
              </a:rPr>
              <a:t>: Envolve garantir que o conteúdo seja acessível para todos, incluindo pessoas com deficiências visuais. O tamanho da fonte ajustável e contrastes adequados são fundamentais.</a:t>
            </a:r>
          </a:p>
          <a:p>
            <a:pPr marL="0" lvl="0" indent="0" algn="l" rtl="0">
              <a:spcBef>
                <a:spcPts val="1600"/>
              </a:spcBef>
              <a:spcAft>
                <a:spcPts val="0"/>
              </a:spcAft>
              <a:buNone/>
            </a:pPr>
            <a:endParaRPr sz="1400" dirty="0">
              <a:solidFill>
                <a:schemeClr val="bg2">
                  <a:lumMod val="75000"/>
                </a:schemeClr>
              </a:solidFill>
            </a:endParaRP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251161266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Tipografia</a:t>
            </a:r>
            <a:endParaRPr/>
          </a:p>
        </p:txBody>
      </p:sp>
      <p:sp>
        <p:nvSpPr>
          <p:cNvPr id="73" name="Google Shape;73;p16"/>
          <p:cNvSpPr txBox="1">
            <a:spLocks noGrp="1"/>
          </p:cNvSpPr>
          <p:nvPr>
            <p:ph type="body" idx="1"/>
          </p:nvPr>
        </p:nvSpPr>
        <p:spPr>
          <a:xfrm>
            <a:off x="311700" y="1228675"/>
            <a:ext cx="8520600" cy="37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b="1" dirty="0"/>
              <a:t>1. Tamanho da fonte</a:t>
            </a:r>
            <a:endParaRPr b="1" dirty="0"/>
          </a:p>
          <a:p>
            <a:pPr marL="0" lvl="0" indent="0" algn="l" rtl="0">
              <a:spcBef>
                <a:spcPts val="1600"/>
              </a:spcBef>
              <a:spcAft>
                <a:spcPts val="0"/>
              </a:spcAft>
              <a:buNone/>
            </a:pPr>
            <a:r>
              <a:rPr lang="pt-BR" dirty="0"/>
              <a:t>O primeiro passo é encontrar o tamanho certo para o corpo de seu texto principal. Lembrando que um tamanho que parece ideal no mobile pode aparentar ser pequeno na tela de um computador. As pessoas tendem a segurar o celular próximo ao rosto, enquanto sentam mais longe das telas desktop.</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74" name="Google Shape;74;p16"/>
          <p:cNvSpPr/>
          <p:nvPr/>
        </p:nvSpPr>
        <p:spPr>
          <a:xfrm>
            <a:off x="4261150" y="3647800"/>
            <a:ext cx="4270200" cy="8010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chemeClr val="accent2"/>
                </a:solidFill>
                <a:latin typeface="Lato"/>
                <a:ea typeface="Lato"/>
                <a:cs typeface="Lato"/>
                <a:sym typeface="Lato"/>
              </a:rPr>
              <a:t>Um bom ponto de partida para desktop é 16px.  </a:t>
            </a:r>
            <a:endParaRPr>
              <a:solidFill>
                <a:schemeClr val="accent2"/>
              </a:solidFill>
              <a:latin typeface="Lato"/>
              <a:ea typeface="Lato"/>
              <a:cs typeface="Lato"/>
              <a:sym typeface="Lato"/>
            </a:endParaRPr>
          </a:p>
          <a:p>
            <a:pPr marL="0" lvl="0" indent="0" algn="l" rtl="0">
              <a:spcBef>
                <a:spcPts val="0"/>
              </a:spcBef>
              <a:spcAft>
                <a:spcPts val="0"/>
              </a:spcAft>
              <a:buNone/>
            </a:pPr>
            <a:r>
              <a:rPr lang="pt-BR">
                <a:solidFill>
                  <a:schemeClr val="accent2"/>
                </a:solidFill>
                <a:latin typeface="Lato"/>
                <a:ea typeface="Lato"/>
                <a:cs typeface="Lato"/>
                <a:sym typeface="Lato"/>
              </a:rPr>
              <a:t>Já para mobile o tamanho pode começar em 12px.</a:t>
            </a:r>
            <a:endParaRPr>
              <a:solidFill>
                <a:schemeClr val="accent2"/>
              </a:solidFill>
              <a:latin typeface="Lato"/>
              <a:ea typeface="Lato"/>
              <a:cs typeface="Lato"/>
              <a:sym typeface="Lato"/>
            </a:endParaRPr>
          </a:p>
        </p:txBody>
      </p:sp>
    </p:spTree>
    <p:extLst>
      <p:ext uri="{BB962C8B-B14F-4D97-AF65-F5344CB8AC3E}">
        <p14:creationId xmlns:p14="http://schemas.microsoft.com/office/powerpoint/2010/main" val="4082389647"/>
      </p:ext>
    </p:extLst>
  </p:cSld>
  <p:clrMapOvr>
    <a:masterClrMapping/>
  </p:clrMapOvr>
  <p:transition spd="slow">
    <p:fade/>
  </p:transition>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455</TotalTime>
  <Words>1829</Words>
  <Application>Microsoft Macintosh PowerPoint</Application>
  <PresentationFormat>Apresentação na tela (16:9)</PresentationFormat>
  <Paragraphs>138</Paragraphs>
  <Slides>40</Slides>
  <Notes>36</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40</vt:i4>
      </vt:variant>
    </vt:vector>
  </HeadingPairs>
  <TitlesOfParts>
    <vt:vector size="49" baseType="lpstr">
      <vt:lpstr>Arial</vt:lpstr>
      <vt:lpstr>Source Code Pro</vt:lpstr>
      <vt:lpstr>Angsana New</vt:lpstr>
      <vt:lpstr>Lato</vt:lpstr>
      <vt:lpstr>Amatic SC</vt:lpstr>
      <vt:lpstr>Georgia</vt:lpstr>
      <vt:lpstr>Wingdings</vt:lpstr>
      <vt:lpstr>Open Sans</vt:lpstr>
      <vt:lpstr>Beach Day</vt:lpstr>
      <vt:lpstr>UI Design</vt:lpstr>
      <vt:lpstr>O UI (Interface Design) é uma área do design que se concentra na criação e aprimoramento das interfaces com as quais os usuários interagem em produtos digitais, como aplicativos, sites, sistemas embarcados, dispositivos inteligentes e softwares. É responsável por projetar a aparência visual, a disposição dos elementos e a interação do usuário com a interface.  Seu propósito é facilitar a usabilidade e a experiência do usuário, garantindo que a interface seja intuitiva, eficiente e agradável de usar. Além da estética, o UI Design também envolve a construção de interações significativas entre o usuário e a interface. Isso inclui a definição de como os elementos visuais respondem às ações do usuário, como animações, transições e feedback visual, para tornar a experiência mais fluida e compreensível.</vt:lpstr>
      <vt:lpstr>O UI Design trabalha em conjunto com outras áreas do design, como o UX Design (User Experience Design), que se concentra na experiência geral do usuário com o produto, incluindo a arquitetura da informação, a usabilidade e a pesquisa do usuário. O UI Design complementa o UX Design ao traduzir as diretrizes e princípios de usabilidade em elementos visuais e interativos. O objetivo do UI Design é garantir que a interface seja esteticamente agradável, intuitiva e fácil de usar.</vt:lpstr>
      <vt:lpstr>Apresentação do PowerPoint</vt:lpstr>
      <vt:lpstr>A tipografia é um elemento determinante no design de produtos onde a legibilidade, a acessibilidade e a estética devem andar de mãos dadas para criar experiências de usuário envolventes e eficazes. </vt:lpstr>
      <vt:lpstr>Apresentação do PowerPoint</vt:lpstr>
      <vt:lpstr>Tipografia</vt:lpstr>
      <vt:lpstr>Tipografia</vt:lpstr>
      <vt:lpstr>Tipografia</vt:lpstr>
      <vt:lpstr>Caixa baixa  ou caixa alta?</vt:lpstr>
      <vt:lpstr>Tipografia</vt:lpstr>
      <vt:lpstr>“A linha de 66 caracteres é considerada como ideal.” — Robert Bringhurst  Procure usar um comprimento médio de linha de 45–75 caracteres,  incluindo espaços e pontuação.</vt:lpstr>
      <vt:lpstr>Tipografia</vt:lpstr>
      <vt:lpstr>Tipografia</vt:lpstr>
      <vt:lpstr>Tipografia</vt:lpstr>
      <vt:lpstr>Um texto composto por entrelinha muito apertada estimula o movimento vertical dos olhos, o usuário pode facilmente se perder —esse estilo pode ser usado para passar uma ideia de urgência ou exagero.</vt:lpstr>
      <vt:lpstr>Tipografia</vt:lpstr>
      <vt:lpstr>BALAIO AA OO</vt:lpstr>
      <vt:lpstr>Tipografia</vt:lpstr>
      <vt:lpstr>Existem muitas maneiras de diferenciar componentes distintos do texto em um projeto. uma das opções é por meio da organização espacial. agrupar itens relacionados, ou alinhá-los, estabelece uma relação entre eles e uma sensação de regularidade.   ao retirar um item específico desse alinhamento, atrai o olhar para ele e essa diferença no posicionamento chama a atenção do usuário para sua importância em relação aos demais elementos. </vt:lpstr>
      <vt:lpstr>Dica:</vt:lpstr>
      <vt:lpstr>Apresentação do PowerPoint</vt:lpstr>
      <vt:lpstr>Apresentação do PowerPoint</vt:lpstr>
      <vt:lpstr>Apresentação do PowerPoint</vt:lpstr>
      <vt:lpstr>Apresentação do PowerPoint</vt:lpstr>
      <vt:lpstr>Apresentação do PowerPoint</vt:lpstr>
      <vt:lpstr>O design baseado em cards geralmente dá ênfase no uso de imagens e isso torna o design mais atraente para os usuários. Estudos confirmam que imagens atraem os olhos de forma eficiente e imediata.  1*-ZKoNlYFNCZvQIjcpEztxQ.gif</vt:lpstr>
      <vt:lpstr>Apresentação do PowerPoint</vt:lpstr>
      <vt:lpstr>Apresentação do PowerPoint</vt:lpstr>
      <vt:lpstr>Apresentação do PowerPoint</vt:lpstr>
      <vt:lpstr>Apresentação do PowerPoint</vt:lpstr>
      <vt:lpstr>A cor não apenas melhora a estética de um design, mas também organiza informações, transmite estados emocionais e influencia as decisões dos usuários</vt:lpstr>
      <vt:lpstr>Apresentação do PowerPoint</vt:lpstr>
      <vt:lpstr>dica!</vt:lpstr>
      <vt:lpstr>cores </vt:lpstr>
      <vt:lpstr>Como usar as cores em ui design</vt:lpstr>
      <vt:lpstr>USE A REGRA DO  60 - 30 -10</vt:lpstr>
      <vt:lpstr>Essa é uma regra da arquitetura e da área do design de interiores, mas ela também pode ajudar você a unir cores de uma forma mais fácil e coesa em outros ramos, como nas interfaces, por exemplo. Antes de iniciar o projeto, selecione 3 cores principais. Meu conselho é que você leve em considerações as cores relacionadas à marca e sua comunicação de uma forma geral. A partir dessa definição, divida as três cores selecionadas dentro da regra 60–30–10, onde 60% é a tonalidade dominante, 30% é a cor secundária e 10% é para a cor de destaque. </vt:lpstr>
      <vt:lpstr>Para não errar!</vt:lpstr>
      <vt:lpstr>dica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Design</dc:title>
  <cp:lastModifiedBy>Susilea Abreu</cp:lastModifiedBy>
  <cp:revision>13</cp:revision>
  <cp:lastPrinted>2019-04-22T04:57:31Z</cp:lastPrinted>
  <dcterms:modified xsi:type="dcterms:W3CDTF">2024-04-15T03:10:42Z</dcterms:modified>
</cp:coreProperties>
</file>